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handoutMasterIdLst>
    <p:handoutMasterId r:id="rId30"/>
  </p:handoutMasterIdLst>
  <p:sldIdLst>
    <p:sldId id="256" r:id="rId3"/>
    <p:sldId id="260" r:id="rId4"/>
    <p:sldId id="290" r:id="rId5"/>
    <p:sldId id="287" r:id="rId6"/>
    <p:sldId id="258" r:id="rId7"/>
    <p:sldId id="286" r:id="rId8"/>
    <p:sldId id="306" r:id="rId9"/>
    <p:sldId id="289" r:id="rId10"/>
    <p:sldId id="299" r:id="rId11"/>
    <p:sldId id="305" r:id="rId12"/>
    <p:sldId id="300" r:id="rId13"/>
    <p:sldId id="303" r:id="rId14"/>
    <p:sldId id="304" r:id="rId15"/>
    <p:sldId id="298" r:id="rId16"/>
    <p:sldId id="309" r:id="rId17"/>
    <p:sldId id="297" r:id="rId18"/>
    <p:sldId id="311" r:id="rId19"/>
    <p:sldId id="292" r:id="rId20"/>
    <p:sldId id="293" r:id="rId21"/>
    <p:sldId id="294" r:id="rId22"/>
    <p:sldId id="295" r:id="rId23"/>
    <p:sldId id="291" r:id="rId24"/>
    <p:sldId id="296" r:id="rId25"/>
    <p:sldId id="307" r:id="rId26"/>
    <p:sldId id="288"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showGuides="1">
      <p:cViewPr varScale="1">
        <p:scale>
          <a:sx n="94" d="100"/>
          <a:sy n="94" d="100"/>
        </p:scale>
        <p:origin x="144" y="15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p:cNvGrpSpPr/>
          <p:nvPr userDrawn="1"/>
        </p:nvGrpSpPr>
        <p:grpSpPr>
          <a:xfrm>
            <a:off x="-1604709" y="-3756"/>
            <a:ext cx="13796710" cy="6861756"/>
            <a:chOff x="-1604709" y="-3756"/>
            <a:chExt cx="13796710" cy="6861756"/>
          </a:xfrm>
        </p:grpSpPr>
        <p:grpSp>
          <p:nvGrpSpPr>
            <p:cNvPr id="8" name="Group 7"/>
            <p:cNvGrpSpPr/>
            <p:nvPr/>
          </p:nvGrpSpPr>
          <p:grpSpPr>
            <a:xfrm>
              <a:off x="-16298" y="0"/>
              <a:ext cx="12208299" cy="6858000"/>
              <a:chOff x="-16298" y="0"/>
              <a:chExt cx="12208299" cy="6858000"/>
            </a:xfrm>
          </p:grpSpPr>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p:cNvGrpSpPr/>
            <p:nvPr/>
          </p:nvGrpSpPr>
          <p:grpSpPr>
            <a:xfrm>
              <a:off x="-760406" y="4672937"/>
              <a:ext cx="1520812" cy="1520812"/>
              <a:chOff x="-1604709" y="3012880"/>
              <a:chExt cx="3211378" cy="3211378"/>
            </a:xfrm>
          </p:grpSpPr>
          <p:sp>
            <p:nvSpPr>
              <p:cNvPr id="13" name="Freeform: Shape 12"/>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endParaRPr lang="en-US" noProof="0"/>
          </a:p>
        </p:txBody>
      </p:sp>
      <p:sp>
        <p:nvSpPr>
          <p:cNvPr id="3" name="Subtitle 2"/>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Content Placeholder 2"/>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1" name="Content Placeholder 3"/>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7" name="Text Placeholder 22"/>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8" name="Text Placeholder 22"/>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9" name="Text Placeholder 22"/>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0" name="Text Placeholder 22"/>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cxnSp>
        <p:nvCxnSpPr>
          <p:cNvPr id="7" name="Straight Connector 6"/>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13" name="Picture Placeholder 12"/>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endParaRPr lang="en-US" noProof="0" dirty="0"/>
          </a:p>
        </p:txBody>
      </p:sp>
      <p:sp>
        <p:nvSpPr>
          <p:cNvPr id="36" name="Text Placeholder 22"/>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7" name="Text Placeholder 22"/>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13" name="Picture Placeholder 12"/>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Picture Placeholder 2"/>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1" name="Text Placeholder 3"/>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22" name="Content Placeholder 2"/>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p:cNvGrpSpPr/>
          <p:nvPr userDrawn="1"/>
        </p:nvGrpSpPr>
        <p:grpSpPr>
          <a:xfrm rot="16200000">
            <a:off x="499388" y="-322655"/>
            <a:ext cx="535531" cy="645309"/>
            <a:chOff x="10945855" y="7317026"/>
            <a:chExt cx="2483924" cy="2993104"/>
          </a:xfrm>
        </p:grpSpPr>
        <p:sp>
          <p:nvSpPr>
            <p:cNvPr id="25"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userDrawn="1"/>
        </p:nvGrpSpPr>
        <p:grpSpPr>
          <a:xfrm>
            <a:off x="0" y="0"/>
            <a:ext cx="6881966" cy="6858876"/>
            <a:chOff x="-5321" y="1096"/>
            <a:chExt cx="5924073" cy="5904197"/>
          </a:xfrm>
        </p:grpSpPr>
        <p:sp>
          <p:nvSpPr>
            <p:cNvPr id="17" name="Right Triangle 16"/>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endParaRPr lang="en-US" noProof="0"/>
          </a:p>
        </p:txBody>
      </p:sp>
      <p:sp>
        <p:nvSpPr>
          <p:cNvPr id="35" name="Freeform: Shape 34"/>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p:cNvGrpSpPr/>
          <p:nvPr userDrawn="1"/>
        </p:nvGrpSpPr>
        <p:grpSpPr>
          <a:xfrm rot="16200000">
            <a:off x="431651" y="-917359"/>
            <a:ext cx="1532001" cy="1826463"/>
            <a:chOff x="10800164" y="7142066"/>
            <a:chExt cx="2775293" cy="3308724"/>
          </a:xfrm>
        </p:grpSpPr>
        <p:sp>
          <p:nvSpPr>
            <p:cNvPr id="17" name="Freeform: Shape 16"/>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p:cNvGrpSpPr/>
          <p:nvPr userDrawn="1"/>
        </p:nvGrpSpPr>
        <p:grpSpPr>
          <a:xfrm rot="16200000">
            <a:off x="1992859" y="-497210"/>
            <a:ext cx="818398" cy="986162"/>
            <a:chOff x="10945855" y="7317026"/>
            <a:chExt cx="2483924" cy="2993104"/>
          </a:xfrm>
        </p:grpSpPr>
        <p:sp>
          <p:nvSpPr>
            <p:cNvPr id="20" name="Freeform: Shape 19"/>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endParaRPr lang="en-US" noProof="0"/>
          </a:p>
        </p:txBody>
      </p:sp>
      <p:sp>
        <p:nvSpPr>
          <p:cNvPr id="22"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3" name="Title 1"/>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p:cNvGrpSpPr/>
          <p:nvPr userDrawn="1"/>
        </p:nvGrpSpPr>
        <p:grpSpPr>
          <a:xfrm>
            <a:off x="9776075" y="2057401"/>
            <a:ext cx="4413559" cy="3934444"/>
            <a:chOff x="9222437" y="1088097"/>
            <a:chExt cx="5433318" cy="4843502"/>
          </a:xfrm>
        </p:grpSpPr>
        <p:sp>
          <p:nvSpPr>
            <p:cNvPr id="27" name="Freeform: Shape 26"/>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p:cNvGrpSpPr/>
          <p:nvPr userDrawn="1"/>
        </p:nvGrpSpPr>
        <p:grpSpPr>
          <a:xfrm rot="16200000" flipH="1">
            <a:off x="9913705" y="6257994"/>
            <a:ext cx="1052473" cy="1209445"/>
            <a:chOff x="10800165" y="7142066"/>
            <a:chExt cx="2775293" cy="3189215"/>
          </a:xfrm>
        </p:grpSpPr>
        <p:sp>
          <p:nvSpPr>
            <p:cNvPr id="32" name="Freeform: Shape 31"/>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endParaRPr lang="en-US" noProof="0"/>
          </a:p>
        </p:txBody>
      </p:sp>
      <p:sp>
        <p:nvSpPr>
          <p:cNvPr id="3" name="Text Placeholder 2"/>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endParaRPr lang="en-US" noProof="0"/>
          </a:p>
        </p:txBody>
      </p:sp>
      <p:sp>
        <p:nvSpPr>
          <p:cNvPr id="3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p:cNvSpPr txBox="1"/>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endParaRPr lang="en-US" sz="18400" noProof="0" dirty="0">
              <a:solidFill>
                <a:schemeClr val="accent1">
                  <a:lumMod val="60000"/>
                  <a:lumOff val="40000"/>
                </a:schemeClr>
              </a:solidFill>
              <a:latin typeface="+mj-lt"/>
            </a:endParaRPr>
          </a:p>
        </p:txBody>
      </p:sp>
      <p:sp>
        <p:nvSpPr>
          <p:cNvPr id="2" name="Title 1"/>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endParaRPr lang="en-US" noProof="0"/>
          </a:p>
        </p:txBody>
      </p:sp>
      <p:sp>
        <p:nvSpPr>
          <p:cNvPr id="19"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7" name="Text Placeholder 6"/>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Content Placeholder 2"/>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5" name="Text Placeholder 2"/>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6" name="Text Placeholder 4"/>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7" name="Content Placeholder 3"/>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8" name="Content Placeholder 5"/>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endParaRPr lang="en-US" noProof="0"/>
          </a:p>
        </p:txBody>
      </p:sp>
      <p:sp>
        <p:nvSpPr>
          <p:cNvPr id="3" name="Text Placeholder 2"/>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Slide Number Placeholder 5"/>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fld>
            <a:endParaRPr lang="en-US" noProof="0" dirty="0"/>
          </a:p>
        </p:txBody>
      </p:sp>
      <p:sp>
        <p:nvSpPr>
          <p:cNvPr id="5" name="Rectangle 4"/>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p:cNvSpPr txBox="1"/>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endParaRPr lang="en-US" noProof="0" dirty="0">
              <a:latin typeface="+mj-lt"/>
            </a:endParaRPr>
          </a:p>
        </p:txBody>
      </p:sp>
      <p:grpSp>
        <p:nvGrpSpPr>
          <p:cNvPr id="12" name="Group 11"/>
          <p:cNvGrpSpPr/>
          <p:nvPr userDrawn="1"/>
        </p:nvGrpSpPr>
        <p:grpSpPr>
          <a:xfrm rot="16200000">
            <a:off x="499388" y="-322655"/>
            <a:ext cx="535531" cy="645309"/>
            <a:chOff x="10945855" y="7317026"/>
            <a:chExt cx="2483924" cy="2993104"/>
          </a:xfrm>
        </p:grpSpPr>
        <p:sp>
          <p:nvSpPr>
            <p:cNvPr id="13"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p:cNvGrpSpPr/>
          <p:nvPr userDrawn="1"/>
        </p:nvGrpSpPr>
        <p:grpSpPr>
          <a:xfrm>
            <a:off x="-1" y="1357409"/>
            <a:ext cx="12192001" cy="4846320"/>
            <a:chOff x="-1" y="1357409"/>
            <a:chExt cx="12192001" cy="4917518"/>
          </a:xfrm>
        </p:grpSpPr>
        <p:sp>
          <p:nvSpPr>
            <p:cNvPr id="16" name="Rectangle: Single Corner Snipped 18"/>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17"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p:cNvSpPr txBox="1"/>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37683" y="1455090"/>
            <a:ext cx="9565845" cy="1463040"/>
          </a:xfrm>
        </p:spPr>
        <p:txBody>
          <a:bodyPr/>
          <a:lstStyle/>
          <a:p>
            <a:r>
              <a:rPr lang="en-US" sz="8000" dirty="0">
                <a:latin typeface="Agency FB" panose="020B0503020202020204" pitchFamily="34" charset="0"/>
              </a:rPr>
              <a:t>Mini-Project</a:t>
            </a:r>
            <a:endParaRPr lang="en-US" sz="8000" dirty="0">
              <a:latin typeface="Agency FB" panose="020B0503020202020204" pitchFamily="34" charset="0"/>
            </a:endParaRPr>
          </a:p>
        </p:txBody>
      </p:sp>
      <p:sp>
        <p:nvSpPr>
          <p:cNvPr id="3" name="Subtitle 2"/>
          <p:cNvSpPr>
            <a:spLocks noGrp="1"/>
          </p:cNvSpPr>
          <p:nvPr>
            <p:ph type="subTitle" idx="1"/>
          </p:nvPr>
        </p:nvSpPr>
        <p:spPr>
          <a:xfrm>
            <a:off x="1574359" y="3880237"/>
            <a:ext cx="10329170" cy="2193991"/>
          </a:xfrm>
        </p:spPr>
        <p:txBody>
          <a:bodyPr>
            <a:normAutofit/>
          </a:bodyPr>
          <a:lstStyle/>
          <a:p>
            <a:pPr marL="0" indent="0">
              <a:buNone/>
            </a:pPr>
            <a:r>
              <a:rPr lang="en-US" sz="6000" i="1" dirty="0">
                <a:latin typeface="Agency FB" panose="020B0503020202020204" pitchFamily="34" charset="0"/>
              </a:rPr>
              <a:t>                     - </a:t>
            </a:r>
            <a:r>
              <a:rPr lang="en-US" sz="6000" b="1" i="1" dirty="0">
                <a:latin typeface="Agency FB" panose="020B0503020202020204" pitchFamily="34" charset="0"/>
              </a:rPr>
              <a:t>Pose Estimation  &amp;  Hand Tracking</a:t>
            </a:r>
            <a:endParaRPr lang="en-US" sz="6000" b="1" i="1" dirty="0">
              <a:latin typeface="Agency FB" panose="020B0503020202020204"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t>    </a:t>
            </a:r>
            <a:r>
              <a:rPr lang="en-US" dirty="0">
                <a:latin typeface="Agency FB" panose="020B0503020202020204" pitchFamily="34" charset="0"/>
              </a:rPr>
              <a:t>What is the Problem ?</a:t>
            </a:r>
            <a:endParaRPr lang="en-US" dirty="0">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r>
              <a:rPr lang="en-US" sz="3200" b="1" i="1" dirty="0">
                <a:solidFill>
                  <a:srgbClr val="D1D5DB"/>
                </a:solidFill>
                <a:latin typeface="Agency FB" panose="020B0503020202020204" pitchFamily="34" charset="0"/>
              </a:rPr>
              <a:t>                                    </a:t>
            </a:r>
            <a:r>
              <a:rPr lang="en-US" sz="3200" b="1" i="1" dirty="0">
                <a:solidFill>
                  <a:srgbClr val="D1D5DB"/>
                </a:solidFill>
                <a:effectLst/>
                <a:latin typeface="Agency FB" panose="020B0503020202020204" pitchFamily="34" charset="0"/>
              </a:rPr>
              <a:t>  Normally   if a new bowler or a normal bowler who invents a  new delivery ,</a:t>
            </a:r>
            <a:endParaRPr lang="en-US" sz="3200" b="1" i="1" dirty="0">
              <a:solidFill>
                <a:srgbClr val="D1D5DB"/>
              </a:solidFill>
              <a:effectLst/>
              <a:latin typeface="Agency FB" panose="020B0503020202020204" pitchFamily="34" charset="0"/>
            </a:endParaRPr>
          </a:p>
          <a:p>
            <a:endParaRPr lang="en-US" sz="3200" b="1" i="1" dirty="0">
              <a:solidFill>
                <a:srgbClr val="D1D5DB"/>
              </a:solidFill>
              <a:latin typeface="Agency FB" panose="020B0503020202020204" pitchFamily="34" charset="0"/>
            </a:endParaRPr>
          </a:p>
          <a:p>
            <a:r>
              <a:rPr lang="en-US" sz="3200" b="1" i="1" dirty="0">
                <a:solidFill>
                  <a:srgbClr val="D1D5DB"/>
                </a:solidFill>
                <a:effectLst/>
                <a:latin typeface="Agency FB" panose="020B0503020202020204" pitchFamily="34" charset="0"/>
              </a:rPr>
              <a:t>                                      The analyst team and the whole cricket world , will try to find it , and exploit it , to perform against him !!</a:t>
            </a:r>
            <a:endParaRPr lang="en-US" sz="3200" b="1" i="1" dirty="0">
              <a:solidFill>
                <a:srgbClr val="D1D5DB"/>
              </a:solidFill>
              <a:effectLst/>
              <a:latin typeface="Agency FB" panose="020B0503020202020204" pitchFamily="34" charset="0"/>
            </a:endParaRPr>
          </a:p>
          <a:p>
            <a:endParaRPr lang="en-US" sz="3200" b="1" i="1" dirty="0">
              <a:solidFill>
                <a:srgbClr val="D1D5DB"/>
              </a:solidFill>
              <a:latin typeface="Agency FB" panose="020B0503020202020204" pitchFamily="34" charset="0"/>
            </a:endParaRPr>
          </a:p>
          <a:p>
            <a:r>
              <a:rPr lang="en-US" sz="3200" b="1" i="1" dirty="0">
                <a:solidFill>
                  <a:srgbClr val="D1D5DB"/>
                </a:solidFill>
                <a:effectLst/>
                <a:latin typeface="Agency FB" panose="020B0503020202020204" pitchFamily="34" charset="0"/>
              </a:rPr>
              <a:t>                                        For this , we can use Hand- tracking !!!</a:t>
            </a:r>
            <a:endParaRPr lang="en-US" sz="3200" b="1" i="1" dirty="0">
              <a:solidFill>
                <a:srgbClr val="D1D5DB"/>
              </a:solidFill>
              <a:effectLst/>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t>     Need for ?</a:t>
            </a:r>
            <a:endParaRPr lang="en-US" dirty="0"/>
          </a:p>
        </p:txBody>
      </p:sp>
      <p:sp>
        <p:nvSpPr>
          <p:cNvPr id="5" name="Text Placeholder 4"/>
          <p:cNvSpPr>
            <a:spLocks noGrp="1"/>
          </p:cNvSpPr>
          <p:nvPr>
            <p:ph type="body" idx="1"/>
          </p:nvPr>
        </p:nvSpPr>
        <p:spPr>
          <a:xfrm>
            <a:off x="279289" y="1420586"/>
            <a:ext cx="11599960" cy="5259614"/>
          </a:xfrm>
        </p:spPr>
        <p:txBody>
          <a:bodyPr>
            <a:normAutofit/>
          </a:bodyPr>
          <a:lstStyle/>
          <a:p>
            <a:r>
              <a:rPr lang="en-US" sz="5400" b="1" i="1" dirty="0">
                <a:solidFill>
                  <a:srgbClr val="D1D5DB"/>
                </a:solidFill>
                <a:effectLst/>
                <a:latin typeface="Agency FB" panose="020B0503020202020204" pitchFamily="34" charset="0"/>
              </a:rPr>
              <a:t>                       To  Identify  Mystery  deliveries !</a:t>
            </a:r>
            <a:endParaRPr lang="en-US" sz="5400" b="1" i="1" dirty="0">
              <a:solidFill>
                <a:srgbClr val="D1D5DB"/>
              </a:solidFill>
              <a:effectLst/>
              <a:latin typeface="Agency FB" panose="020B0503020202020204" pitchFamily="34" charset="0"/>
            </a:endParaRPr>
          </a:p>
          <a:p>
            <a:r>
              <a:rPr lang="en-US" sz="5400" b="1" i="1" dirty="0">
                <a:solidFill>
                  <a:srgbClr val="D1D5DB"/>
                </a:solidFill>
                <a:latin typeface="Agency FB" panose="020B0503020202020204" pitchFamily="34" charset="0"/>
              </a:rPr>
              <a:t>And </a:t>
            </a:r>
            <a:endParaRPr lang="en-US" sz="5400" b="1" i="1" dirty="0">
              <a:solidFill>
                <a:srgbClr val="D1D5DB"/>
              </a:solidFill>
              <a:latin typeface="Agency FB" panose="020B0503020202020204" pitchFamily="34" charset="0"/>
            </a:endParaRPr>
          </a:p>
          <a:p>
            <a:r>
              <a:rPr lang="en-US" sz="5400" b="1" i="1" dirty="0" err="1">
                <a:solidFill>
                  <a:srgbClr val="D1D5DB"/>
                </a:solidFill>
                <a:effectLst/>
                <a:latin typeface="Agency FB" panose="020B0503020202020204" pitchFamily="34" charset="0"/>
              </a:rPr>
              <a:t>Analysing</a:t>
            </a:r>
            <a:r>
              <a:rPr lang="en-US" sz="5400" b="1" i="1" dirty="0">
                <a:solidFill>
                  <a:srgbClr val="D1D5DB"/>
                </a:solidFill>
                <a:effectLst/>
                <a:latin typeface="Agency FB" panose="020B0503020202020204" pitchFamily="34" charset="0"/>
              </a:rPr>
              <a:t> </a:t>
            </a:r>
            <a:endParaRPr lang="en-US" sz="5400" b="1" i="1" dirty="0">
              <a:solidFill>
                <a:srgbClr val="D1D5DB"/>
              </a:solidFill>
              <a:effectLst/>
              <a:latin typeface="Agency FB" panose="020B0503020202020204" pitchFamily="34" charset="0"/>
            </a:endParaRPr>
          </a:p>
          <a:p>
            <a:r>
              <a:rPr lang="en-US" sz="5400" b="1" i="1" dirty="0">
                <a:solidFill>
                  <a:srgbClr val="D1D5DB"/>
                </a:solidFill>
                <a:latin typeface="Agency FB" panose="020B0503020202020204" pitchFamily="34" charset="0"/>
              </a:rPr>
              <a:t>It  !!!!</a:t>
            </a:r>
            <a:endParaRPr lang="en-US" sz="5400" b="1" i="1" dirty="0">
              <a:solidFill>
                <a:srgbClr val="D1D5DB"/>
              </a:solidFill>
              <a:effectLst/>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4847912" y="2630274"/>
            <a:ext cx="6404288" cy="3684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solidFill>
                  <a:schemeClr val="accent2"/>
                </a:solidFill>
                <a:latin typeface="Agency FB" panose="020B0503020202020204" pitchFamily="34" charset="0"/>
              </a:rPr>
              <a:t>     Need for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3600" b="0" i="0" dirty="0">
                <a:solidFill>
                  <a:srgbClr val="D1D5DB"/>
                </a:solidFill>
                <a:effectLst/>
                <a:latin typeface="Söhne"/>
              </a:rPr>
              <a:t>                       </a:t>
            </a:r>
            <a:r>
              <a:rPr lang="en-US" sz="3600" b="1" i="1" dirty="0">
                <a:solidFill>
                  <a:srgbClr val="D1D5DB"/>
                </a:solidFill>
                <a:latin typeface="Agency FB" panose="020B0503020202020204" pitchFamily="34" charset="0"/>
              </a:rPr>
              <a:t>Asking to the bowler , that’s a kind of delivery he is bowling, that too with the wrong Identification of that </a:t>
            </a:r>
            <a:r>
              <a:rPr lang="en-US" sz="3600" b="1" i="1" dirty="0">
                <a:solidFill>
                  <a:srgbClr val="D1D5DB"/>
                </a:solidFill>
                <a:effectLst/>
                <a:latin typeface="Agency FB" panose="020B0503020202020204" pitchFamily="34" charset="0"/>
              </a:rPr>
              <a:t>Delivery !</a:t>
            </a:r>
            <a:endParaRPr lang="en-US" sz="3600" b="1" i="1" dirty="0">
              <a:solidFill>
                <a:srgbClr val="D1D5DB"/>
              </a:solidFill>
              <a:effectLst/>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7" name="Picture 6"/>
          <p:cNvPicPr>
            <a:picLocks noChangeAspect="1"/>
          </p:cNvPicPr>
          <p:nvPr/>
        </p:nvPicPr>
        <p:blipFill>
          <a:blip r:embed="rId1"/>
          <a:stretch>
            <a:fillRect/>
          </a:stretch>
        </p:blipFill>
        <p:spPr>
          <a:xfrm>
            <a:off x="3612805" y="3075722"/>
            <a:ext cx="5437413" cy="36044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t>     Tracing the actions !</a:t>
            </a:r>
            <a:endParaRPr lang="en-US" dirty="0"/>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751594" y="1489356"/>
            <a:ext cx="2284981" cy="1939644"/>
          </a:xfrm>
          <a:prstGeom prst="rect">
            <a:avLst/>
          </a:prstGeom>
        </p:spPr>
      </p:pic>
      <p:pic>
        <p:nvPicPr>
          <p:cNvPr id="9" name="Picture 8"/>
          <p:cNvPicPr>
            <a:picLocks noChangeAspect="1"/>
          </p:cNvPicPr>
          <p:nvPr/>
        </p:nvPicPr>
        <p:blipFill>
          <a:blip r:embed="rId2"/>
          <a:stretch>
            <a:fillRect/>
          </a:stretch>
        </p:blipFill>
        <p:spPr>
          <a:xfrm>
            <a:off x="8585270" y="1575658"/>
            <a:ext cx="2205302" cy="1956585"/>
          </a:xfrm>
          <a:prstGeom prst="rect">
            <a:avLst/>
          </a:prstGeom>
        </p:spPr>
      </p:pic>
      <p:pic>
        <p:nvPicPr>
          <p:cNvPr id="11" name="Picture 10"/>
          <p:cNvPicPr>
            <a:picLocks noChangeAspect="1"/>
          </p:cNvPicPr>
          <p:nvPr/>
        </p:nvPicPr>
        <p:blipFill>
          <a:blip r:embed="rId3"/>
          <a:stretch>
            <a:fillRect/>
          </a:stretch>
        </p:blipFill>
        <p:spPr>
          <a:xfrm>
            <a:off x="4928401" y="1575658"/>
            <a:ext cx="2158197" cy="1939645"/>
          </a:xfrm>
          <a:prstGeom prst="rect">
            <a:avLst/>
          </a:prstGeom>
        </p:spPr>
      </p:pic>
      <p:pic>
        <p:nvPicPr>
          <p:cNvPr id="13" name="Picture 12"/>
          <p:cNvPicPr>
            <a:picLocks noChangeAspect="1"/>
          </p:cNvPicPr>
          <p:nvPr/>
        </p:nvPicPr>
        <p:blipFill>
          <a:blip r:embed="rId4"/>
          <a:stretch>
            <a:fillRect/>
          </a:stretch>
        </p:blipFill>
        <p:spPr>
          <a:xfrm>
            <a:off x="2204358" y="3951106"/>
            <a:ext cx="7576456" cy="26174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Outputs – Hand Tracking  in live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1621971" y="2080307"/>
            <a:ext cx="8948057" cy="39401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Chucking Action detection</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7" name="Picture 6"/>
          <p:cNvPicPr>
            <a:picLocks noChangeAspect="1"/>
          </p:cNvPicPr>
          <p:nvPr/>
        </p:nvPicPr>
        <p:blipFill>
          <a:blip r:embed="rId1"/>
          <a:stretch>
            <a:fillRect/>
          </a:stretch>
        </p:blipFill>
        <p:spPr>
          <a:xfrm>
            <a:off x="444666" y="1375425"/>
            <a:ext cx="4861745" cy="2820915"/>
          </a:xfrm>
          <a:prstGeom prst="rect">
            <a:avLst/>
          </a:prstGeom>
        </p:spPr>
      </p:pic>
      <p:pic>
        <p:nvPicPr>
          <p:cNvPr id="11" name="Picture 10"/>
          <p:cNvPicPr>
            <a:picLocks noChangeAspect="1"/>
          </p:cNvPicPr>
          <p:nvPr/>
        </p:nvPicPr>
        <p:blipFill>
          <a:blip r:embed="rId2"/>
          <a:stretch>
            <a:fillRect/>
          </a:stretch>
        </p:blipFill>
        <p:spPr>
          <a:xfrm>
            <a:off x="6719414" y="3732023"/>
            <a:ext cx="5223445" cy="2948177"/>
          </a:xfrm>
          <a:prstGeom prst="rect">
            <a:avLst/>
          </a:prstGeom>
        </p:spPr>
      </p:pic>
      <p:sp>
        <p:nvSpPr>
          <p:cNvPr id="3" name="TextBox 2"/>
          <p:cNvSpPr txBox="1"/>
          <p:nvPr/>
        </p:nvSpPr>
        <p:spPr>
          <a:xfrm>
            <a:off x="5471787" y="1420586"/>
            <a:ext cx="6315659" cy="1077218"/>
          </a:xfrm>
          <a:prstGeom prst="rect">
            <a:avLst/>
          </a:prstGeom>
          <a:noFill/>
        </p:spPr>
        <p:txBody>
          <a:bodyPr wrap="square" rtlCol="0">
            <a:spAutoFit/>
          </a:bodyPr>
          <a:lstStyle/>
          <a:p>
            <a:r>
              <a:rPr lang="en-US" sz="3200" b="1" i="1" dirty="0">
                <a:solidFill>
                  <a:schemeClr val="bg1"/>
                </a:solidFill>
                <a:latin typeface="Agency FB" panose="020B0503020202020204" pitchFamily="34" charset="0"/>
              </a:rPr>
              <a:t>Well , this is  not pose Estimation , its just a marking done  during the analysis !!!</a:t>
            </a:r>
            <a:endParaRPr lang="en-IN" sz="3200" b="1" i="1" dirty="0">
              <a:solidFill>
                <a:schemeClr val="bg1"/>
              </a:solidFill>
              <a:latin typeface="Agency FB" panose="020B0503020202020204" pitchFamily="34" charset="0"/>
            </a:endParaRPr>
          </a:p>
        </p:txBody>
      </p:sp>
      <p:sp>
        <p:nvSpPr>
          <p:cNvPr id="6" name="TextBox 5"/>
          <p:cNvSpPr txBox="1"/>
          <p:nvPr/>
        </p:nvSpPr>
        <p:spPr>
          <a:xfrm>
            <a:off x="279289" y="4605251"/>
            <a:ext cx="6146004" cy="1200329"/>
          </a:xfrm>
          <a:prstGeom prst="rect">
            <a:avLst/>
          </a:prstGeom>
          <a:noFill/>
        </p:spPr>
        <p:txBody>
          <a:bodyPr wrap="square" rtlCol="0">
            <a:spAutoFit/>
          </a:bodyPr>
          <a:lstStyle/>
          <a:p>
            <a:r>
              <a:rPr lang="en-US" sz="2400" b="1" i="1" dirty="0">
                <a:solidFill>
                  <a:schemeClr val="bg1"/>
                </a:solidFill>
                <a:latin typeface="Agency FB" panose="020B0503020202020204" pitchFamily="34" charset="0"/>
              </a:rPr>
              <a:t>Instead, We can use Pose Estimation at the same time of match ! , because , in some matches, umpires will give wrong decisions , that can make the team lose also !!!</a:t>
            </a:r>
            <a:endParaRPr lang="en-IN" sz="2400" b="1" i="1" dirty="0">
              <a:solidFill>
                <a:schemeClr val="bg1"/>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Chucking Action detection</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15" name="Picture 14"/>
          <p:cNvPicPr>
            <a:picLocks noChangeAspect="1"/>
          </p:cNvPicPr>
          <p:nvPr/>
        </p:nvPicPr>
        <p:blipFill>
          <a:blip r:embed="rId1"/>
          <a:stretch>
            <a:fillRect/>
          </a:stretch>
        </p:blipFill>
        <p:spPr>
          <a:xfrm>
            <a:off x="566899" y="1566426"/>
            <a:ext cx="5147735" cy="2277441"/>
          </a:xfrm>
          <a:prstGeom prst="rect">
            <a:avLst/>
          </a:prstGeom>
        </p:spPr>
      </p:pic>
      <p:sp>
        <p:nvSpPr>
          <p:cNvPr id="16" name="TextBox 15"/>
          <p:cNvSpPr txBox="1"/>
          <p:nvPr/>
        </p:nvSpPr>
        <p:spPr>
          <a:xfrm>
            <a:off x="6002243" y="1605674"/>
            <a:ext cx="5656357" cy="2062103"/>
          </a:xfrm>
          <a:prstGeom prst="rect">
            <a:avLst/>
          </a:prstGeom>
          <a:noFill/>
        </p:spPr>
        <p:txBody>
          <a:bodyPr wrap="square" rtlCol="0">
            <a:spAutoFit/>
          </a:bodyPr>
          <a:lstStyle/>
          <a:p>
            <a:r>
              <a:rPr lang="en-US" sz="3200" b="1" i="1" dirty="0">
                <a:solidFill>
                  <a:schemeClr val="bg1"/>
                </a:solidFill>
                <a:latin typeface="Agency FB" panose="020B0503020202020204" pitchFamily="34" charset="0"/>
              </a:rPr>
              <a:t>Still They r Using this Mechanism !!   , which takes 1 month of Testing , his actions  which can spoil the players</a:t>
            </a:r>
            <a:endParaRPr lang="en-US" sz="3200" b="1" i="1" dirty="0">
              <a:solidFill>
                <a:schemeClr val="bg1"/>
              </a:solidFill>
              <a:latin typeface="Agency FB" panose="020B0503020202020204" pitchFamily="34" charset="0"/>
            </a:endParaRPr>
          </a:p>
          <a:p>
            <a:r>
              <a:rPr lang="en-US" sz="3200" b="1" i="1" dirty="0">
                <a:solidFill>
                  <a:schemeClr val="bg1"/>
                </a:solidFill>
                <a:latin typeface="Agency FB" panose="020B0503020202020204" pitchFamily="34" charset="0"/>
              </a:rPr>
              <a:t>Career also !!!! </a:t>
            </a:r>
            <a:endParaRPr lang="en-IN" sz="3200" b="1" i="1" dirty="0">
              <a:solidFill>
                <a:schemeClr val="bg1"/>
              </a:solidFill>
              <a:latin typeface="Agency FB" panose="020B0503020202020204" pitchFamily="34" charset="0"/>
            </a:endParaRPr>
          </a:p>
        </p:txBody>
      </p:sp>
      <p:pic>
        <p:nvPicPr>
          <p:cNvPr id="18" name="Picture 17"/>
          <p:cNvPicPr>
            <a:picLocks noChangeAspect="1"/>
          </p:cNvPicPr>
          <p:nvPr/>
        </p:nvPicPr>
        <p:blipFill>
          <a:blip r:embed="rId2"/>
          <a:stretch>
            <a:fillRect/>
          </a:stretch>
        </p:blipFill>
        <p:spPr>
          <a:xfrm>
            <a:off x="6876638" y="4141183"/>
            <a:ext cx="4467010" cy="2512693"/>
          </a:xfrm>
          <a:prstGeom prst="rect">
            <a:avLst/>
          </a:prstGeom>
        </p:spPr>
      </p:pic>
      <p:sp>
        <p:nvSpPr>
          <p:cNvPr id="19" name="TextBox 18"/>
          <p:cNvSpPr txBox="1"/>
          <p:nvPr/>
        </p:nvSpPr>
        <p:spPr>
          <a:xfrm>
            <a:off x="1287428" y="5124177"/>
            <a:ext cx="5003434" cy="584775"/>
          </a:xfrm>
          <a:prstGeom prst="rect">
            <a:avLst/>
          </a:prstGeom>
          <a:noFill/>
        </p:spPr>
        <p:txBody>
          <a:bodyPr wrap="square" rtlCol="0">
            <a:spAutoFit/>
          </a:bodyPr>
          <a:lstStyle/>
          <a:p>
            <a:r>
              <a:rPr lang="en-US" sz="3200" b="1" i="1" dirty="0">
                <a:solidFill>
                  <a:schemeClr val="accent6">
                    <a:lumMod val="60000"/>
                    <a:lumOff val="40000"/>
                  </a:schemeClr>
                </a:solidFill>
                <a:latin typeface="Agency FB" panose="020B0503020202020204" pitchFamily="34" charset="0"/>
              </a:rPr>
              <a:t>This is Chucking !!!</a:t>
            </a:r>
            <a:endParaRPr lang="en-IN" sz="3200" b="1" i="1" dirty="0">
              <a:solidFill>
                <a:schemeClr val="accent6">
                  <a:lumMod val="60000"/>
                  <a:lumOff val="40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Drs Vision Modification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7" name="Picture 6"/>
          <p:cNvPicPr>
            <a:picLocks noChangeAspect="1"/>
          </p:cNvPicPr>
          <p:nvPr/>
        </p:nvPicPr>
        <p:blipFill>
          <a:blip r:embed="rId1"/>
          <a:stretch>
            <a:fillRect/>
          </a:stretch>
        </p:blipFill>
        <p:spPr>
          <a:xfrm>
            <a:off x="490885" y="2979228"/>
            <a:ext cx="7571126" cy="3259015"/>
          </a:xfrm>
          <a:prstGeom prst="rect">
            <a:avLst/>
          </a:prstGeom>
        </p:spPr>
      </p:pic>
      <p:sp>
        <p:nvSpPr>
          <p:cNvPr id="8" name="TextBox 7"/>
          <p:cNvSpPr txBox="1"/>
          <p:nvPr/>
        </p:nvSpPr>
        <p:spPr>
          <a:xfrm>
            <a:off x="2857566" y="1613882"/>
            <a:ext cx="9168427" cy="707886"/>
          </a:xfrm>
          <a:prstGeom prst="rect">
            <a:avLst/>
          </a:prstGeom>
          <a:noFill/>
        </p:spPr>
        <p:txBody>
          <a:bodyPr wrap="square" rtlCol="0">
            <a:spAutoFit/>
          </a:bodyPr>
          <a:lstStyle/>
          <a:p>
            <a:r>
              <a:rPr lang="en-US" sz="4000" b="1" i="1" dirty="0">
                <a:solidFill>
                  <a:schemeClr val="bg1"/>
                </a:solidFill>
                <a:latin typeface="Agency FB" panose="020B0503020202020204" pitchFamily="34" charset="0"/>
              </a:rPr>
              <a:t>Easily  we can find It is hitting Stumps or not !!!</a:t>
            </a:r>
            <a:endParaRPr lang="en-IN" sz="4000" b="1" i="1" dirty="0">
              <a:solidFill>
                <a:schemeClr val="bg1"/>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t>    </a:t>
            </a:r>
            <a:r>
              <a:rPr lang="en-US" dirty="0">
                <a:solidFill>
                  <a:schemeClr val="accent2"/>
                </a:solidFill>
                <a:latin typeface="Agency FB" panose="020B0503020202020204" pitchFamily="34" charset="0"/>
              </a:rPr>
              <a:t>What is Pose Estimation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r>
              <a:rPr lang="en-US" sz="2800" b="1" i="1" dirty="0">
                <a:solidFill>
                  <a:schemeClr val="bg1"/>
                </a:solidFill>
                <a:latin typeface="Agency FB" panose="020B0503020202020204" pitchFamily="34" charset="0"/>
              </a:rPr>
              <a:t>                                 </a:t>
            </a:r>
            <a:r>
              <a:rPr lang="en-US" sz="2800" b="1" i="1" dirty="0">
                <a:solidFill>
                  <a:schemeClr val="bg1"/>
                </a:solidFill>
                <a:effectLst/>
                <a:latin typeface="Agency FB" panose="020B0503020202020204" pitchFamily="34" charset="0"/>
              </a:rPr>
              <a:t>The task of pose estimation involves using computer vision techniques to deduce the position and orientation of a person or object in an image or video.</a:t>
            </a:r>
            <a:endParaRPr lang="en-US" sz="2800" b="1" i="1" dirty="0">
              <a:solidFill>
                <a:schemeClr val="bg1"/>
              </a:solidFill>
              <a:effectLst/>
              <a:latin typeface="Agency FB" panose="020B0503020202020204" pitchFamily="34" charset="0"/>
            </a:endParaRPr>
          </a:p>
          <a:p>
            <a:r>
              <a:rPr lang="en-US" sz="2800" b="1" i="1" dirty="0">
                <a:solidFill>
                  <a:schemeClr val="bg1"/>
                </a:solidFill>
                <a:latin typeface="Agency FB" panose="020B0503020202020204" pitchFamily="34" charset="0"/>
              </a:rPr>
              <a:t>                                 </a:t>
            </a:r>
            <a:r>
              <a:rPr lang="en-US" sz="2800" b="1" i="1" dirty="0">
                <a:solidFill>
                  <a:schemeClr val="bg1"/>
                </a:solidFill>
                <a:effectLst/>
                <a:latin typeface="Agency FB" panose="020B0503020202020204" pitchFamily="34" charset="0"/>
              </a:rPr>
              <a:t> This can also be conceptualized as figuring out the relationship between a camera and the person or object. </a:t>
            </a:r>
            <a:endParaRPr lang="en-US" sz="2800" b="1" i="1" dirty="0">
              <a:solidFill>
                <a:schemeClr val="bg1"/>
              </a:solidFill>
              <a:effectLst/>
              <a:latin typeface="Agency FB" panose="020B0503020202020204" pitchFamily="34" charset="0"/>
            </a:endParaRPr>
          </a:p>
          <a:p>
            <a:r>
              <a:rPr lang="en-US" sz="2800" b="1" i="1" dirty="0">
                <a:solidFill>
                  <a:schemeClr val="bg1"/>
                </a:solidFill>
                <a:latin typeface="Agency FB" panose="020B0503020202020204" pitchFamily="34" charset="0"/>
              </a:rPr>
              <a:t>                                   </a:t>
            </a:r>
            <a:r>
              <a:rPr lang="en-US" sz="2800" b="1" i="1" dirty="0">
                <a:solidFill>
                  <a:schemeClr val="bg1"/>
                </a:solidFill>
                <a:effectLst/>
                <a:latin typeface="Agency FB" panose="020B0503020202020204" pitchFamily="34" charset="0"/>
              </a:rPr>
              <a:t>To achieve this, various key-points on the object or person are identified, located, and monitored, such as significant features for objects and major joints for humans. </a:t>
            </a:r>
            <a:endParaRPr lang="en-US" sz="2800" b="1" i="1" dirty="0">
              <a:solidFill>
                <a:schemeClr val="bg1"/>
              </a:solidFill>
              <a:effectLst/>
              <a:latin typeface="Agency FB" panose="020B0503020202020204" pitchFamily="34" charset="0"/>
            </a:endParaRPr>
          </a:p>
          <a:p>
            <a:r>
              <a:rPr lang="en-US" sz="2800" b="1" i="1" dirty="0">
                <a:solidFill>
                  <a:schemeClr val="bg1"/>
                </a:solidFill>
                <a:effectLst/>
                <a:latin typeface="Agency FB" panose="020B0503020202020204" pitchFamily="34" charset="0"/>
              </a:rPr>
              <a:t>                                   Our machine learning models aim to track these key-points in images and videos.</a:t>
            </a:r>
            <a:endParaRPr lang="en-US" sz="2400" b="1" i="1" dirty="0">
              <a:solidFill>
                <a:schemeClr val="bg1"/>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t>    </a:t>
            </a:r>
            <a:r>
              <a:rPr lang="en-US" dirty="0">
                <a:solidFill>
                  <a:schemeClr val="accent2"/>
                </a:solidFill>
                <a:latin typeface="Agency FB" panose="020B0503020202020204" pitchFamily="34" charset="0"/>
              </a:rPr>
              <a:t>Categories of Pose Estimation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fontScale="70000" lnSpcReduction="20000"/>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900" b="1" i="1" dirty="0">
                <a:solidFill>
                  <a:schemeClr val="bg1"/>
                </a:solidFill>
                <a:latin typeface="Agency FB" panose="020B0503020202020204" pitchFamily="34" charset="0"/>
              </a:rPr>
              <a:t>                                 </a:t>
            </a:r>
            <a:r>
              <a:rPr lang="en-US" sz="2900" b="1" i="1" dirty="0">
                <a:solidFill>
                  <a:schemeClr val="bg1"/>
                </a:solidFill>
                <a:effectLst/>
                <a:latin typeface="Agency FB" panose="020B0503020202020204" pitchFamily="34" charset="0"/>
              </a:rPr>
              <a:t>When working with humans, key-points that are tracked in human pose estimation include major joints such as elbows, knees, and wrists. </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latin typeface="Agency FB" panose="020B0503020202020204" pitchFamily="34" charset="0"/>
              </a:rPr>
              <a:t>                                   </a:t>
            </a:r>
            <a:endParaRPr lang="en-US" sz="2900" b="1" i="1" dirty="0">
              <a:solidFill>
                <a:schemeClr val="bg1"/>
              </a:solidFill>
              <a:latin typeface="Agency FB" panose="020B0503020202020204" pitchFamily="34" charset="0"/>
            </a:endParaRPr>
          </a:p>
          <a:p>
            <a:pPr algn="l"/>
            <a:r>
              <a:rPr lang="en-US" sz="2900" b="1" i="1" dirty="0">
                <a:solidFill>
                  <a:schemeClr val="bg1"/>
                </a:solidFill>
                <a:effectLst/>
                <a:latin typeface="Agency FB" panose="020B0503020202020204" pitchFamily="34" charset="0"/>
              </a:rPr>
              <a:t>                                   Objects can be classified as flexible or rigid, with flexible objects requiring pose estimation that takes into account the changing positions of key-points when the object bends or moves. Rigid pose estimation is used for estimating the position of key-points on rigid objects, where the distance between key-points remains the same regardless of orientation.</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effectLst/>
                <a:latin typeface="Agency FB" panose="020B0503020202020204" pitchFamily="34" charset="0"/>
              </a:rPr>
              <a:t>                                     2D pose estimation involves estimating the X and Y coordinates of key-points in an image or video frame, while 3D pose estimation adds a z-dimension to the prediction to determine the actual spatial positioning of a person or object.</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latin typeface="Agency FB" panose="020B0503020202020204" pitchFamily="34" charset="0"/>
              </a:rPr>
              <a:t>                                 </a:t>
            </a:r>
            <a:r>
              <a:rPr lang="en-US" sz="2900" b="1" i="1" dirty="0">
                <a:solidFill>
                  <a:schemeClr val="bg1"/>
                </a:solidFill>
                <a:effectLst/>
                <a:latin typeface="Agency FB" panose="020B0503020202020204" pitchFamily="34" charset="0"/>
              </a:rPr>
              <a:t>     </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latin typeface="Agency FB" panose="020B0503020202020204" pitchFamily="34" charset="0"/>
              </a:rPr>
              <a:t>                                       </a:t>
            </a:r>
            <a:r>
              <a:rPr lang="en-US" sz="2900" b="1" i="1" dirty="0">
                <a:solidFill>
                  <a:schemeClr val="bg1"/>
                </a:solidFill>
                <a:effectLst/>
                <a:latin typeface="Agency FB" panose="020B0503020202020204" pitchFamily="34" charset="0"/>
              </a:rPr>
              <a:t>However, 3D pose estimation is a more complex problem due to factors such as lighting conditions and background scenes.</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effectLst/>
                <a:latin typeface="Agency FB" panose="020B0503020202020204" pitchFamily="34" charset="0"/>
              </a:rPr>
              <a:t>                                     </a:t>
            </a:r>
            <a:endParaRPr lang="en-US" sz="2900" b="1" i="1" dirty="0">
              <a:solidFill>
                <a:schemeClr val="bg1"/>
              </a:solidFill>
              <a:effectLst/>
              <a:latin typeface="Agency FB" panose="020B0503020202020204" pitchFamily="34" charset="0"/>
            </a:endParaRPr>
          </a:p>
          <a:p>
            <a:pPr algn="l"/>
            <a:r>
              <a:rPr lang="en-US" sz="2900" b="1" i="1" dirty="0">
                <a:solidFill>
                  <a:schemeClr val="bg1"/>
                </a:solidFill>
                <a:latin typeface="Agency FB" panose="020B0503020202020204" pitchFamily="34" charset="0"/>
              </a:rPr>
              <a:t>                                        </a:t>
            </a:r>
            <a:r>
              <a:rPr lang="en-US" sz="2900" b="1" i="1" dirty="0">
                <a:solidFill>
                  <a:schemeClr val="bg1"/>
                </a:solidFill>
                <a:effectLst/>
                <a:latin typeface="Agency FB" panose="020B0503020202020204" pitchFamily="34" charset="0"/>
              </a:rPr>
              <a:t>In addition, pose estimation can be classified as single or multi pose estimation, with single pose estimation detecting and tracking one person or object, while multi pose estimation detects and tracks multiple people or objects.</a:t>
            </a:r>
            <a:endParaRPr lang="en-US" sz="2900" b="1" i="1" dirty="0">
              <a:solidFill>
                <a:schemeClr val="bg1"/>
              </a:solidFill>
              <a:effectLst/>
              <a:latin typeface="Agency FB" panose="020B0503020202020204" pitchFamily="34" charset="0"/>
            </a:endParaRPr>
          </a:p>
          <a:p>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865" y="738052"/>
            <a:ext cx="9829800" cy="1224642"/>
          </a:xfrm>
        </p:spPr>
        <p:txBody>
          <a:bodyPr>
            <a:normAutofit/>
          </a:bodyPr>
          <a:lstStyle/>
          <a:p>
            <a:r>
              <a:rPr lang="en-US" sz="6600" dirty="0">
                <a:solidFill>
                  <a:schemeClr val="accent2"/>
                </a:solidFill>
                <a:latin typeface="Agency FB" panose="020B0503020202020204" pitchFamily="34" charset="0"/>
              </a:rPr>
              <a:t>Literature Survey</a:t>
            </a:r>
            <a:endParaRPr lang="en-US" sz="6600"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342898" y="2253344"/>
            <a:ext cx="11520447" cy="4061732"/>
          </a:xfrm>
        </p:spPr>
        <p:txBody>
          <a:bodyPr>
            <a:normAutofit/>
          </a:bodyPr>
          <a:lstStyle/>
          <a:p>
            <a:endParaRPr lang="en-US" sz="1800" dirty="0">
              <a:latin typeface="Arial Rounded MT Bold" panose="020F0704030504030204" pitchFamily="34" charset="0"/>
            </a:endParaRPr>
          </a:p>
          <a:p>
            <a:r>
              <a:rPr lang="en-US" sz="2400" dirty="0">
                <a:solidFill>
                  <a:schemeClr val="bg1"/>
                </a:solidFill>
                <a:latin typeface="Arial Rounded MT Bold" panose="020F0704030504030204" pitchFamily="34" charset="0"/>
              </a:rPr>
              <a:t>     </a:t>
            </a:r>
            <a:r>
              <a:rPr lang="en-US" sz="3600" b="1" i="1" dirty="0">
                <a:solidFill>
                  <a:schemeClr val="bg1"/>
                </a:solidFill>
                <a:latin typeface="Agency FB" panose="020B0503020202020204" pitchFamily="34" charset="0"/>
              </a:rPr>
              <a:t>IEEE Reference</a:t>
            </a:r>
            <a:endParaRPr lang="en-US" sz="3600" b="1" i="1" dirty="0">
              <a:solidFill>
                <a:schemeClr val="bg1"/>
              </a:solidFill>
              <a:latin typeface="Agency FB" panose="020B0503020202020204" pitchFamily="34" charset="0"/>
            </a:endParaRPr>
          </a:p>
          <a:p>
            <a:endParaRPr lang="en-US" sz="3600" b="1" i="1" dirty="0">
              <a:solidFill>
                <a:schemeClr val="bg1"/>
              </a:solidFill>
              <a:latin typeface="Agency FB" panose="020B0503020202020204" pitchFamily="34" charset="0"/>
            </a:endParaRPr>
          </a:p>
          <a:p>
            <a:r>
              <a:rPr lang="en-US" sz="3600" b="1" i="1" dirty="0">
                <a:solidFill>
                  <a:schemeClr val="bg1"/>
                </a:solidFill>
                <a:latin typeface="Agency FB" panose="020B0503020202020204" pitchFamily="34" charset="0"/>
              </a:rPr>
              <a:t>     - https://scihub.hkvisa.net/10.1109/ICVRIS.2018.00014 </a:t>
            </a:r>
            <a:endParaRPr lang="en-US" sz="3600" b="1" i="1" dirty="0">
              <a:solidFill>
                <a:schemeClr val="bg1"/>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Why Does Pose estimation matter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fontScale="92500" lnSpcReduction="20000"/>
          </a:bodyPr>
          <a:lstStyle/>
          <a:p>
            <a:r>
              <a:rPr lang="en-US" sz="2800" b="0" i="0" dirty="0">
                <a:solidFill>
                  <a:srgbClr val="D1D5DB"/>
                </a:solidFill>
                <a:effectLst/>
                <a:latin typeface="Söhne"/>
              </a:rPr>
              <a:t>                                  </a:t>
            </a:r>
            <a:r>
              <a:rPr lang="en-US" sz="2800" b="1" i="1" dirty="0">
                <a:solidFill>
                  <a:schemeClr val="bg1"/>
                </a:solidFill>
                <a:effectLst/>
                <a:latin typeface="Agency FB" panose="020B0503020202020204" pitchFamily="34" charset="0"/>
              </a:rPr>
              <a:t>    </a:t>
            </a:r>
            <a:endParaRPr lang="en-US" sz="2800" b="1" i="1" dirty="0">
              <a:solidFill>
                <a:schemeClr val="bg1"/>
              </a:solidFill>
              <a:effectLst/>
              <a:latin typeface="Agency FB" panose="020B0503020202020204" pitchFamily="34" charset="0"/>
            </a:endParaRPr>
          </a:p>
          <a:p>
            <a:pPr algn="l"/>
            <a:r>
              <a:rPr lang="en-US" sz="2800" b="1" i="1" dirty="0">
                <a:solidFill>
                  <a:schemeClr val="bg1"/>
                </a:solidFill>
                <a:effectLst/>
                <a:latin typeface="Agency FB" panose="020B0503020202020204" pitchFamily="34" charset="0"/>
              </a:rPr>
              <a:t>                                       The ability of pose estimation to track objects or people in real-world space with a high level of granularity offers a wide range of potential applications. </a:t>
            </a:r>
            <a:endParaRPr lang="en-US" sz="2800" b="1" i="1" dirty="0">
              <a:solidFill>
                <a:schemeClr val="bg1"/>
              </a:solidFill>
              <a:effectLst/>
              <a:latin typeface="Agency FB" panose="020B0503020202020204" pitchFamily="34" charset="0"/>
            </a:endParaRPr>
          </a:p>
          <a:p>
            <a:pPr algn="l"/>
            <a:r>
              <a:rPr lang="en-US" sz="2800" b="1" i="1" dirty="0">
                <a:solidFill>
                  <a:schemeClr val="bg1"/>
                </a:solidFill>
                <a:latin typeface="Agency FB" panose="020B0503020202020204" pitchFamily="34" charset="0"/>
              </a:rPr>
              <a:t>                                       </a:t>
            </a:r>
            <a:r>
              <a:rPr lang="en-US" sz="2800" b="1" i="1" dirty="0">
                <a:solidFill>
                  <a:schemeClr val="bg1"/>
                </a:solidFill>
                <a:effectLst/>
                <a:latin typeface="Agency FB" panose="020B0503020202020204" pitchFamily="34" charset="0"/>
              </a:rPr>
              <a:t>This sets it apart from other common computer vision tasks such as object detection, which typically involves identifying objects within an image using bounding boxes.</a:t>
            </a:r>
            <a:endParaRPr lang="en-US" sz="2800" b="1" i="1" dirty="0">
              <a:solidFill>
                <a:schemeClr val="bg1"/>
              </a:solidFill>
              <a:effectLst/>
              <a:latin typeface="Agency FB" panose="020B0503020202020204" pitchFamily="34" charset="0"/>
            </a:endParaRPr>
          </a:p>
          <a:p>
            <a:pPr algn="l"/>
            <a:r>
              <a:rPr lang="en-US" sz="2800" b="1" i="1" dirty="0">
                <a:solidFill>
                  <a:schemeClr val="bg1"/>
                </a:solidFill>
                <a:effectLst/>
                <a:latin typeface="Agency FB" panose="020B0503020202020204" pitchFamily="34" charset="0"/>
              </a:rPr>
              <a:t>                                       The potential uses of pose estimation can be seen in its ability to automatically track human movement, which has implications for virtual sports coaches, personal trainers, and workplace safety monitoring.</a:t>
            </a:r>
            <a:endParaRPr lang="en-US" sz="2800" b="1" i="1" dirty="0">
              <a:solidFill>
                <a:schemeClr val="bg1"/>
              </a:solidFill>
              <a:effectLst/>
              <a:latin typeface="Agency FB" panose="020B0503020202020204" pitchFamily="34" charset="0"/>
            </a:endParaRPr>
          </a:p>
          <a:p>
            <a:pPr algn="l"/>
            <a:r>
              <a:rPr lang="en-US" sz="2800" b="1" i="1" dirty="0">
                <a:solidFill>
                  <a:schemeClr val="bg1"/>
                </a:solidFill>
                <a:effectLst/>
                <a:latin typeface="Agency FB" panose="020B0503020202020204" pitchFamily="34" charset="0"/>
              </a:rPr>
              <a:t>                                       In addition, pose estimation can be applied in areas such as augmented reality, animation, gaming, and robotics, among others. While this is not an exhaustive list, it highlights some of the primary ways in which pose estimation is shaping the future of technology.</a:t>
            </a:r>
            <a:endParaRPr lang="en-US" sz="2800" b="1" i="1" dirty="0">
              <a:solidFill>
                <a:schemeClr val="bg1"/>
              </a:solidFill>
              <a:effectLst/>
              <a:latin typeface="Agency FB" panose="020B0503020202020204" pitchFamily="34" charset="0"/>
            </a:endParaRPr>
          </a:p>
          <a:p>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Use Cases and Applications</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r>
              <a:rPr lang="en-US" sz="2800" b="1" i="1" dirty="0">
                <a:solidFill>
                  <a:srgbClr val="D9D9D9"/>
                </a:solidFill>
                <a:effectLst/>
                <a:latin typeface="Agency FB" panose="020B0503020202020204" pitchFamily="34" charset="0"/>
              </a:rPr>
              <a:t>Human activity and movement</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latin typeface="Agency FB" panose="020B0503020202020204" pitchFamily="34" charset="0"/>
              </a:rPr>
              <a:t>                            </a:t>
            </a:r>
            <a:r>
              <a:rPr lang="en-US" sz="2800" b="1" i="1" dirty="0">
                <a:solidFill>
                  <a:srgbClr val="D9D9D9"/>
                </a:solidFill>
                <a:effectLst/>
                <a:latin typeface="Agency FB" panose="020B0503020202020204" pitchFamily="34" charset="0"/>
              </a:rPr>
              <a:t>AI-powered sports coaches</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effectLst/>
                <a:latin typeface="Agency FB" panose="020B0503020202020204" pitchFamily="34" charset="0"/>
              </a:rPr>
              <a:t>                             Workplace activity monitoring</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effectLst/>
                <a:latin typeface="Agency FB" panose="020B0503020202020204" pitchFamily="34" charset="0"/>
              </a:rPr>
              <a:t>                               Crowd counting and tracking </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latin typeface="Agency FB" panose="020B0503020202020204" pitchFamily="34" charset="0"/>
              </a:rPr>
              <a:t>     </a:t>
            </a:r>
            <a:r>
              <a:rPr lang="en-US" sz="2800" b="1" i="1" dirty="0">
                <a:solidFill>
                  <a:srgbClr val="D9D9D9"/>
                </a:solidFill>
                <a:effectLst/>
                <a:latin typeface="Agency FB" panose="020B0503020202020204" pitchFamily="34" charset="0"/>
              </a:rPr>
              <a:t>Augmented reality experiences</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latin typeface="Agency FB" panose="020B0503020202020204" pitchFamily="34" charset="0"/>
              </a:rPr>
              <a:t>    </a:t>
            </a:r>
            <a:endParaRPr lang="en-US" sz="2800" b="1" i="1" dirty="0">
              <a:solidFill>
                <a:srgbClr val="D9D9D9"/>
              </a:solidFill>
              <a:latin typeface="Agency FB" panose="020B0503020202020204" pitchFamily="34" charset="0"/>
            </a:endParaRPr>
          </a:p>
          <a:p>
            <a:pPr algn="l"/>
            <a:r>
              <a:rPr lang="en-US" sz="2800" b="1" i="1" dirty="0">
                <a:solidFill>
                  <a:srgbClr val="D9D9D9"/>
                </a:solidFill>
                <a:effectLst/>
                <a:latin typeface="Agency FB" panose="020B0503020202020204" pitchFamily="34" charset="0"/>
              </a:rPr>
              <a:t>    Animation &amp; Gaming</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effectLst/>
                <a:latin typeface="Agency FB" panose="020B0503020202020204" pitchFamily="34" charset="0"/>
              </a:rPr>
              <a:t>    </a:t>
            </a:r>
            <a:endParaRPr lang="en-US" sz="2800" b="1" i="1" dirty="0">
              <a:solidFill>
                <a:srgbClr val="D9D9D9"/>
              </a:solidFill>
              <a:effectLst/>
              <a:latin typeface="Agency FB" panose="020B0503020202020204" pitchFamily="34" charset="0"/>
            </a:endParaRPr>
          </a:p>
          <a:p>
            <a:pPr algn="l"/>
            <a:r>
              <a:rPr lang="en-US" sz="2800" b="1" i="1" dirty="0">
                <a:solidFill>
                  <a:srgbClr val="D9D9D9"/>
                </a:solidFill>
                <a:latin typeface="Agency FB" panose="020B0503020202020204" pitchFamily="34" charset="0"/>
              </a:rPr>
              <a:t>    </a:t>
            </a:r>
            <a:r>
              <a:rPr lang="en-US" sz="2800" b="1" i="1" dirty="0">
                <a:solidFill>
                  <a:srgbClr val="D9D9D9"/>
                </a:solidFill>
                <a:effectLst/>
                <a:latin typeface="Agency FB" panose="020B0503020202020204" pitchFamily="34" charset="0"/>
              </a:rPr>
              <a:t>Robotics</a:t>
            </a:r>
            <a:endParaRPr lang="en-US" sz="2800" b="1" i="1" dirty="0">
              <a:solidFill>
                <a:srgbClr val="D9D9D9"/>
              </a:solidFill>
              <a:effectLst/>
              <a:latin typeface="Agency FB" panose="020B0503020202020204" pitchFamily="34" charset="0"/>
            </a:endParaRPr>
          </a:p>
          <a:p>
            <a:pPr algn="l"/>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4398" y="383899"/>
            <a:ext cx="8492767" cy="840230"/>
          </a:xfrm>
        </p:spPr>
        <p:txBody>
          <a:bodyPr/>
          <a:lstStyle/>
          <a:p>
            <a:r>
              <a:rPr lang="en-US" sz="5400" dirty="0">
                <a:solidFill>
                  <a:schemeClr val="accent2"/>
                </a:solidFill>
                <a:latin typeface="Agency FB" panose="020B0503020202020204" pitchFamily="34" charset="0"/>
              </a:rPr>
              <a:t> Samples  in 2D</a:t>
            </a:r>
            <a:endParaRPr lang="en-US" sz="5400" dirty="0">
              <a:solidFill>
                <a:schemeClr val="accent2"/>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956384" y="3960280"/>
            <a:ext cx="3582778" cy="1953228"/>
          </a:xfrm>
          <a:prstGeom prst="rect">
            <a:avLst/>
          </a:prstGeom>
        </p:spPr>
      </p:pic>
      <p:pic>
        <p:nvPicPr>
          <p:cNvPr id="9" name="Picture 8"/>
          <p:cNvPicPr>
            <a:picLocks noChangeAspect="1"/>
          </p:cNvPicPr>
          <p:nvPr/>
        </p:nvPicPr>
        <p:blipFill>
          <a:blip r:embed="rId2"/>
          <a:stretch>
            <a:fillRect/>
          </a:stretch>
        </p:blipFill>
        <p:spPr>
          <a:xfrm>
            <a:off x="2493327" y="1685925"/>
            <a:ext cx="2867025" cy="1743075"/>
          </a:xfrm>
          <a:prstGeom prst="rect">
            <a:avLst/>
          </a:prstGeom>
        </p:spPr>
      </p:pic>
      <p:pic>
        <p:nvPicPr>
          <p:cNvPr id="12" name="Picture 11"/>
          <p:cNvPicPr>
            <a:picLocks noChangeAspect="1"/>
          </p:cNvPicPr>
          <p:nvPr/>
        </p:nvPicPr>
        <p:blipFill>
          <a:blip r:embed="rId3"/>
          <a:stretch>
            <a:fillRect/>
          </a:stretch>
        </p:blipFill>
        <p:spPr>
          <a:xfrm>
            <a:off x="8065434" y="3684658"/>
            <a:ext cx="2047875" cy="2228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t>     </a:t>
            </a:r>
            <a:r>
              <a:rPr lang="en-US" dirty="0">
                <a:solidFill>
                  <a:schemeClr val="accent2"/>
                </a:solidFill>
                <a:latin typeface="Agency FB" panose="020B0503020202020204" pitchFamily="34" charset="0"/>
              </a:rPr>
              <a:t>Outputs in 3D   -   Pose Estimation</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2800" b="0" i="0" dirty="0">
                <a:solidFill>
                  <a:srgbClr val="D1D5DB"/>
                </a:solidFill>
                <a:effectLst/>
                <a:latin typeface="Söhne"/>
              </a:rPr>
              <a:t>    </a:t>
            </a:r>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6380641" y="1420586"/>
            <a:ext cx="4730952" cy="2439886"/>
          </a:xfrm>
          <a:prstGeom prst="rect">
            <a:avLst/>
          </a:prstGeom>
        </p:spPr>
      </p:pic>
      <p:pic>
        <p:nvPicPr>
          <p:cNvPr id="8" name="Picture 7"/>
          <p:cNvPicPr>
            <a:picLocks noChangeAspect="1"/>
          </p:cNvPicPr>
          <p:nvPr/>
        </p:nvPicPr>
        <p:blipFill>
          <a:blip r:embed="rId2"/>
          <a:stretch>
            <a:fillRect/>
          </a:stretch>
        </p:blipFill>
        <p:spPr>
          <a:xfrm>
            <a:off x="893485" y="1420586"/>
            <a:ext cx="4604539" cy="2415155"/>
          </a:xfrm>
          <a:prstGeom prst="rect">
            <a:avLst/>
          </a:prstGeom>
        </p:spPr>
      </p:pic>
      <p:pic>
        <p:nvPicPr>
          <p:cNvPr id="10" name="Picture 9"/>
          <p:cNvPicPr>
            <a:picLocks noChangeAspect="1"/>
          </p:cNvPicPr>
          <p:nvPr/>
        </p:nvPicPr>
        <p:blipFill>
          <a:blip r:embed="rId3"/>
          <a:stretch>
            <a:fillRect/>
          </a:stretch>
        </p:blipFill>
        <p:spPr>
          <a:xfrm>
            <a:off x="906338" y="4289481"/>
            <a:ext cx="4591686" cy="2295865"/>
          </a:xfrm>
          <a:prstGeom prst="rect">
            <a:avLst/>
          </a:prstGeom>
        </p:spPr>
      </p:pic>
      <p:pic>
        <p:nvPicPr>
          <p:cNvPr id="12" name="Picture 11"/>
          <p:cNvPicPr>
            <a:picLocks noChangeAspect="1"/>
          </p:cNvPicPr>
          <p:nvPr/>
        </p:nvPicPr>
        <p:blipFill>
          <a:blip r:embed="rId4"/>
          <a:stretch>
            <a:fillRect/>
          </a:stretch>
        </p:blipFill>
        <p:spPr>
          <a:xfrm>
            <a:off x="6380641" y="4289481"/>
            <a:ext cx="4730952" cy="22642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normAutofit/>
          </a:bodyPr>
          <a:lstStyle/>
          <a:p>
            <a:r>
              <a:rPr lang="en-US" dirty="0">
                <a:solidFill>
                  <a:schemeClr val="accent2"/>
                </a:solidFill>
                <a:latin typeface="Agency FB" panose="020B0503020202020204" pitchFamily="34" charset="0"/>
              </a:rPr>
              <a:t>Highlights And Uses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pPr algn="l"/>
            <a:r>
              <a:rPr lang="en-US" sz="4400" b="1" i="1" dirty="0">
                <a:solidFill>
                  <a:schemeClr val="bg1"/>
                </a:solidFill>
                <a:latin typeface="Agency FB" panose="020B0503020202020204" pitchFamily="34" charset="0"/>
              </a:rPr>
              <a:t>         Pose Estimation</a:t>
            </a:r>
            <a:endParaRPr lang="en-US" sz="4400" b="1" i="1" dirty="0">
              <a:solidFill>
                <a:schemeClr val="bg1"/>
              </a:solidFill>
              <a:latin typeface="Agency FB" panose="020B0503020202020204" pitchFamily="34" charset="0"/>
            </a:endParaRPr>
          </a:p>
          <a:p>
            <a:pPr algn="l"/>
            <a:r>
              <a:rPr lang="en-US" sz="4400" b="1" i="1" dirty="0">
                <a:solidFill>
                  <a:schemeClr val="bg1"/>
                </a:solidFill>
                <a:latin typeface="Agency FB" panose="020B0503020202020204" pitchFamily="34" charset="0"/>
              </a:rPr>
              <a:t>          Hand Tracking</a:t>
            </a:r>
            <a:endParaRPr lang="en-US" sz="4400" b="1" i="1" dirty="0">
              <a:solidFill>
                <a:schemeClr val="bg1"/>
              </a:solidFill>
              <a:latin typeface="Agency FB" panose="020B0503020202020204" pitchFamily="34" charset="0"/>
            </a:endParaRPr>
          </a:p>
          <a:p>
            <a:pPr algn="l"/>
            <a:r>
              <a:rPr lang="en-US" sz="4400" b="1" i="1" dirty="0">
                <a:solidFill>
                  <a:schemeClr val="bg1"/>
                </a:solidFill>
                <a:latin typeface="Agency FB" panose="020B0503020202020204" pitchFamily="34" charset="0"/>
              </a:rPr>
              <a:t>            DRS Vision Modification</a:t>
            </a:r>
            <a:endParaRPr lang="en-US" sz="4400" b="1" i="1" dirty="0">
              <a:solidFill>
                <a:schemeClr val="bg1"/>
              </a:solidFill>
              <a:latin typeface="Agency FB" panose="020B0503020202020204" pitchFamily="34" charset="0"/>
            </a:endParaRPr>
          </a:p>
          <a:p>
            <a:pPr algn="l"/>
            <a:r>
              <a:rPr lang="en-US" sz="4400" b="1" i="1" dirty="0">
                <a:solidFill>
                  <a:schemeClr val="bg1"/>
                </a:solidFill>
                <a:latin typeface="Agency FB" panose="020B0503020202020204" pitchFamily="34" charset="0"/>
              </a:rPr>
              <a:t>             Chucking Identification</a:t>
            </a:r>
            <a:endParaRPr lang="en-US" sz="4400" b="1" i="1" dirty="0">
              <a:solidFill>
                <a:schemeClr val="bg1"/>
              </a:solidFill>
              <a:latin typeface="Agency FB" panose="020B0503020202020204" pitchFamily="34" charset="0"/>
            </a:endParaRPr>
          </a:p>
          <a:p>
            <a:pPr algn="l"/>
            <a:r>
              <a:rPr lang="en-US" sz="4400" b="1" i="1" dirty="0">
                <a:solidFill>
                  <a:schemeClr val="bg1"/>
                </a:solidFill>
                <a:latin typeface="Agency FB" panose="020B0503020202020204" pitchFamily="34" charset="0"/>
              </a:rPr>
              <a:t>              Under-Arm Action Detection</a:t>
            </a:r>
            <a:endParaRPr lang="en-US" sz="4400" b="1" i="1" dirty="0">
              <a:solidFill>
                <a:schemeClr val="bg1"/>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7691" y="388735"/>
            <a:ext cx="6368144" cy="701731"/>
          </a:xfrm>
        </p:spPr>
        <p:txBody>
          <a:bodyPr/>
          <a:lstStyle/>
          <a:p>
            <a:r>
              <a:rPr lang="en-US" sz="4400" dirty="0">
                <a:solidFill>
                  <a:schemeClr val="accent2"/>
                </a:solidFill>
                <a:latin typeface="Agency FB" panose="020B0503020202020204" pitchFamily="34" charset="0"/>
              </a:rPr>
              <a:t>Conclusions.</a:t>
            </a:r>
            <a:endParaRPr lang="en-US" sz="4400" dirty="0">
              <a:solidFill>
                <a:schemeClr val="accent2"/>
              </a:solidFill>
              <a:latin typeface="Agency FB" panose="020B0503020202020204" pitchFamily="34" charset="0"/>
            </a:endParaRPr>
          </a:p>
        </p:txBody>
      </p:sp>
      <p:sp>
        <p:nvSpPr>
          <p:cNvPr id="10" name="Text Placeholder 9"/>
          <p:cNvSpPr>
            <a:spLocks noGrp="1"/>
          </p:cNvSpPr>
          <p:nvPr>
            <p:ph type="body" sz="quarter" idx="13"/>
          </p:nvPr>
        </p:nvSpPr>
        <p:spPr>
          <a:xfrm>
            <a:off x="159026" y="1208599"/>
            <a:ext cx="11793488" cy="5437130"/>
          </a:xfrm>
        </p:spPr>
        <p:txBody>
          <a:bodyPr/>
          <a:lstStyle/>
          <a:p>
            <a:pPr marL="0" indent="0">
              <a:buNone/>
            </a:pPr>
            <a:r>
              <a:rPr lang="en-US" sz="2400" b="1" i="1" dirty="0">
                <a:solidFill>
                  <a:schemeClr val="accent6">
                    <a:lumMod val="60000"/>
                    <a:lumOff val="40000"/>
                  </a:schemeClr>
                </a:solidFill>
                <a:effectLst/>
                <a:latin typeface="Agency FB" panose="020B0503020202020204" pitchFamily="34" charset="0"/>
              </a:rPr>
              <a:t>    Outlook and Future Trends :</a:t>
            </a:r>
            <a:br>
              <a:rPr lang="en-US" i="1" dirty="0">
                <a:latin typeface="Arial Rounded MT Bold" panose="020F0704030504030204" pitchFamily="34" charset="0"/>
              </a:rPr>
            </a:br>
            <a:endParaRPr lang="en-US" sz="2000" b="0" i="1" dirty="0">
              <a:effectLst/>
              <a:latin typeface="Agency FB" panose="020B0503020202020204" pitchFamily="34" charset="0"/>
            </a:endParaRPr>
          </a:p>
          <a:p>
            <a:pPr marL="0" indent="0">
              <a:buNone/>
            </a:pPr>
            <a:r>
              <a:rPr lang="en-US" sz="2000" b="1" i="1" dirty="0">
                <a:latin typeface="Agency FB" panose="020B0503020202020204" pitchFamily="34" charset="0"/>
              </a:rPr>
              <a:t>                                                                      </a:t>
            </a:r>
            <a:r>
              <a:rPr lang="en-US" sz="2000" b="1" i="1" dirty="0">
                <a:effectLst/>
                <a:latin typeface="Agency FB" panose="020B0503020202020204" pitchFamily="34" charset="0"/>
              </a:rPr>
              <a:t>Pose estimation for objects is a major trend in computer vision.  </a:t>
            </a:r>
            <a:r>
              <a:rPr lang="en-US" sz="2000" b="1" i="1" dirty="0">
                <a:latin typeface="Agency FB" panose="020B0503020202020204" pitchFamily="34" charset="0"/>
              </a:rPr>
              <a:t>P</a:t>
            </a:r>
            <a:r>
              <a:rPr lang="en-US" sz="2000" b="1" i="1" dirty="0">
                <a:effectLst/>
                <a:latin typeface="Agency FB" panose="020B0503020202020204" pitchFamily="34" charset="0"/>
              </a:rPr>
              <a:t>ose estimation  and Hand Tracking allows gaining a more detailed understanding of objects compared to two-dimensional bounding boxes. Until now, pose estimation is still computationally very intensive and requires expensive AI hardware (often multiple NVIDIA GPUs) that is not practical for real-world use.</a:t>
            </a:r>
            <a:br>
              <a:rPr lang="en-US" b="1" i="1" dirty="0">
                <a:latin typeface="Arial Rounded MT Bold" panose="020F0704030504030204" pitchFamily="34" charset="0"/>
              </a:rPr>
            </a:br>
            <a:endParaRPr lang="en-US" b="1" i="1" dirty="0">
              <a:latin typeface="Arial Rounded MT Bold" panose="020F0704030504030204" pitchFamily="34" charset="0"/>
            </a:endParaRPr>
          </a:p>
          <a:p>
            <a:pPr marL="0" indent="0">
              <a:buNone/>
            </a:pPr>
            <a:r>
              <a:rPr lang="en-US" sz="2400" b="1" i="1" dirty="0">
                <a:solidFill>
                  <a:schemeClr val="accent6">
                    <a:lumMod val="60000"/>
                    <a:lumOff val="40000"/>
                  </a:schemeClr>
                </a:solidFill>
                <a:effectLst/>
                <a:latin typeface="Agency FB" panose="020B0503020202020204" pitchFamily="34" charset="0"/>
              </a:rPr>
              <a:t>    Edge AI technology  :</a:t>
            </a:r>
            <a:endParaRPr lang="en-US" sz="2400" b="1" i="1" dirty="0">
              <a:solidFill>
                <a:schemeClr val="accent6">
                  <a:lumMod val="60000"/>
                  <a:lumOff val="40000"/>
                </a:schemeClr>
              </a:solidFill>
              <a:effectLst/>
              <a:latin typeface="Agency FB" panose="020B0503020202020204" pitchFamily="34" charset="0"/>
            </a:endParaRPr>
          </a:p>
          <a:p>
            <a:pPr marL="0" indent="0">
              <a:buNone/>
            </a:pPr>
            <a:endParaRPr lang="en-US" i="1" dirty="0">
              <a:latin typeface="Arial Rounded MT Bold" panose="020F0704030504030204" pitchFamily="34" charset="0"/>
            </a:endParaRPr>
          </a:p>
          <a:p>
            <a:pPr marL="0" indent="0">
              <a:buNone/>
            </a:pPr>
            <a:r>
              <a:rPr lang="en-US" sz="2000" b="1" i="1" dirty="0">
                <a:effectLst/>
                <a:latin typeface="Arial Rounded MT Bold" panose="020F0704030504030204" pitchFamily="34" charset="0"/>
              </a:rPr>
              <a:t>                                                      </a:t>
            </a:r>
            <a:r>
              <a:rPr lang="en-US" sz="2000" b="1" i="1" dirty="0">
                <a:effectLst/>
                <a:latin typeface="Agency FB" panose="020B0503020202020204" pitchFamily="34" charset="0"/>
              </a:rPr>
              <a:t>New technologies and methods make it possible to decrease the size of AI models, making pose estimation algorithms less “heavy” and much more efficient. This is the basis for the real-world implementation of human pose detection. As a result, it becomes possible to deploy pose estimation algorithms to edge devices and perform on-device machine learning (Edge AI). Edge Inference makes the technology scalable, more robust for mission-critical applications (offline capability), and private (no visuals need to be sent to the cloud). An example of a lightweight pose estimation model for Edge ML is Lightweight Open Pose.</a:t>
            </a:r>
            <a:br>
              <a:rPr lang="en-US" sz="2000" b="1" i="1" dirty="0">
                <a:latin typeface="Agency FB" panose="020B0503020202020204" pitchFamily="34" charset="0"/>
              </a:rPr>
            </a:br>
            <a:endParaRPr lang="en-US" sz="2000" b="1" i="1" dirty="0">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2"/>
                </a:solidFill>
                <a:latin typeface="Agency FB" panose="020B0503020202020204" pitchFamily="34" charset="0"/>
              </a:rPr>
              <a:t>Thank You !</a:t>
            </a:r>
            <a:endParaRPr lang="en-GB" dirty="0">
              <a:solidFill>
                <a:schemeClr val="accent2"/>
              </a:solidFill>
              <a:latin typeface="Agency FB" panose="020B0503020202020204" pitchFamily="34" charset="0"/>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2249" y="177800"/>
            <a:ext cx="10153818" cy="784726"/>
          </a:xfrm>
        </p:spPr>
        <p:txBody>
          <a:bodyPr>
            <a:normAutofit fontScale="90000"/>
          </a:bodyPr>
          <a:lstStyle/>
          <a:p>
            <a:r>
              <a:rPr lang="en-US" dirty="0">
                <a:solidFill>
                  <a:schemeClr val="accent2"/>
                </a:solidFill>
                <a:latin typeface="Agency FB" panose="020B0503020202020204" pitchFamily="34" charset="0"/>
              </a:rPr>
              <a:t>Abstract</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122249" y="1251285"/>
            <a:ext cx="11955781" cy="5492526"/>
          </a:xfrm>
        </p:spPr>
        <p:txBody>
          <a:bodyPr>
            <a:normAutofit fontScale="62500" lnSpcReduction="20000"/>
          </a:bodyPr>
          <a:lstStyle/>
          <a:p>
            <a:r>
              <a:rPr lang="en-US" sz="2400" b="1" i="1" dirty="0">
                <a:solidFill>
                  <a:schemeClr val="bg1"/>
                </a:solidFill>
                <a:latin typeface="Agency FB" panose="020B0503020202020204" pitchFamily="34" charset="0"/>
              </a:rPr>
              <a:t>                                    </a:t>
            </a:r>
            <a:endParaRPr lang="en-US" sz="2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                                    In order to study artificial intelligence-based  computer vision</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imaging, computer technology was used to efficiently and accurately obtain relevant</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information from environmental images or videos. Things and phenomena in the objective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world were analyzed, judged, and decided. Based on biological vision and physical models,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the basic methods and approaches of computer vision were explored. The contents of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evolutionary calculations, pattern recognition, biological vision, and surface defects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detection of slabs were studied. A computer vision system with high adaptability, high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accuracy, and rapid response was developed. The results showed that the evolutionary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calculation methods were diverse in form and versatile. Therefore, it can be applied in </a:t>
            </a:r>
            <a:endParaRPr lang="en-US" sz="3400" b="1" i="1" dirty="0">
              <a:solidFill>
                <a:schemeClr val="bg1"/>
              </a:solidFill>
              <a:latin typeface="Agency FB" panose="020B0503020202020204" pitchFamily="34" charset="0"/>
            </a:endParaRPr>
          </a:p>
          <a:p>
            <a:r>
              <a:rPr lang="en-US" sz="3400" b="1" i="1" dirty="0">
                <a:solidFill>
                  <a:schemeClr val="bg1"/>
                </a:solidFill>
                <a:latin typeface="Agency FB" panose="020B0503020202020204" pitchFamily="34" charset="0"/>
              </a:rPr>
              <a:t>many aspects of computer vision, and its performance is very good.</a:t>
            </a:r>
            <a:endParaRPr lang="en-US" sz="3400" b="1" i="1" dirty="0">
              <a:solidFill>
                <a:schemeClr val="bg1"/>
              </a:solidFill>
              <a:latin typeface="Agency FB" panose="020B0503020202020204" pitchFamily="34" charset="0"/>
            </a:endParaRPr>
          </a:p>
          <a:p>
            <a:endParaRPr lang="en-US" sz="2200" i="1" dirty="0">
              <a:solidFill>
                <a:schemeClr val="bg1"/>
              </a:solidFill>
              <a:latin typeface="Arial Rounded MT Bold" panose="020F0704030504030204" pitchFamily="34" charset="0"/>
            </a:endParaRPr>
          </a:p>
          <a:p>
            <a:r>
              <a:rPr lang="en-US" sz="4000" b="1" i="1" dirty="0">
                <a:solidFill>
                  <a:schemeClr val="accent6">
                    <a:lumMod val="60000"/>
                    <a:lumOff val="40000"/>
                  </a:schemeClr>
                </a:solidFill>
                <a:latin typeface="Agency FB" panose="020B0503020202020204" pitchFamily="34" charset="0"/>
              </a:rPr>
              <a:t>                                   Keywords - Artificial intelligence;   Computer-Vision; </a:t>
            </a:r>
            <a:endParaRPr lang="en-US" sz="4000" b="1" i="1" dirty="0">
              <a:solidFill>
                <a:schemeClr val="accent6">
                  <a:lumMod val="60000"/>
                  <a:lumOff val="40000"/>
                </a:schemeClr>
              </a:solidFill>
              <a:latin typeface="Agency FB" panose="020B0503020202020204" pitchFamily="34" charset="0"/>
            </a:endParaRPr>
          </a:p>
          <a:p>
            <a:r>
              <a:rPr lang="en-US" sz="4000" b="1" i="1" dirty="0">
                <a:solidFill>
                  <a:schemeClr val="accent6">
                    <a:lumMod val="60000"/>
                    <a:lumOff val="40000"/>
                  </a:schemeClr>
                </a:solidFill>
                <a:latin typeface="Agency FB" panose="020B0503020202020204" pitchFamily="34" charset="0"/>
              </a:rPr>
              <a:t>Imaging.</a:t>
            </a:r>
            <a:endParaRPr lang="en-US" sz="4000" b="1" i="1" dirty="0">
              <a:solidFill>
                <a:schemeClr val="accent6">
                  <a:lumMod val="60000"/>
                  <a:lumOff val="40000"/>
                </a:schemeClr>
              </a:solidFill>
              <a:latin typeface="Agency FB" panose="020B0503020202020204" pitchFamily="34" charset="0"/>
            </a:endParaRPr>
          </a:p>
          <a:p>
            <a:endParaRPr lang="en-US" sz="2400"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2296" y="481263"/>
            <a:ext cx="6500776" cy="701731"/>
          </a:xfrm>
        </p:spPr>
        <p:txBody>
          <a:bodyPr/>
          <a:lstStyle/>
          <a:p>
            <a:r>
              <a:rPr lang="en-US" sz="4400" dirty="0">
                <a:solidFill>
                  <a:schemeClr val="accent2"/>
                </a:solidFill>
                <a:latin typeface="Agency FB" panose="020B0503020202020204" pitchFamily="34" charset="0"/>
              </a:rPr>
              <a:t>Problem Statement </a:t>
            </a:r>
            <a:endParaRPr lang="en-US" sz="4400" dirty="0">
              <a:solidFill>
                <a:schemeClr val="accent2"/>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
        <p:nvSpPr>
          <p:cNvPr id="4" name="TextBox 3"/>
          <p:cNvSpPr txBox="1"/>
          <p:nvPr/>
        </p:nvSpPr>
        <p:spPr>
          <a:xfrm>
            <a:off x="112296" y="1379621"/>
            <a:ext cx="11791233" cy="5016758"/>
          </a:xfrm>
          <a:prstGeom prst="rect">
            <a:avLst/>
          </a:prstGeom>
          <a:noFill/>
        </p:spPr>
        <p:txBody>
          <a:bodyPr wrap="square">
            <a:spAutoFit/>
          </a:bodyPr>
          <a:lstStyle/>
          <a:p>
            <a:r>
              <a:rPr lang="en-US" sz="3200" b="0" i="1" dirty="0">
                <a:solidFill>
                  <a:schemeClr val="bg1"/>
                </a:solidFill>
                <a:effectLst/>
                <a:latin typeface="Agency FB" panose="020B0503020202020204" pitchFamily="34" charset="0"/>
              </a:rPr>
              <a:t>                                            </a:t>
            </a:r>
            <a:r>
              <a:rPr lang="en-US" sz="3200" b="1" i="1" dirty="0">
                <a:solidFill>
                  <a:schemeClr val="bg1"/>
                </a:solidFill>
                <a:effectLst/>
                <a:latin typeface="Agency FB" panose="020B0503020202020204" pitchFamily="34" charset="0"/>
              </a:rPr>
              <a:t>Pose estimation  and Hand-Tracking  for objects  and Humans is a major trend in computer vision. </a:t>
            </a:r>
            <a:endParaRPr lang="en-US" sz="3200" b="1" i="1" dirty="0">
              <a:solidFill>
                <a:schemeClr val="bg1"/>
              </a:solidFill>
              <a:effectLst/>
              <a:latin typeface="Agency FB" panose="020B0503020202020204" pitchFamily="34" charset="0"/>
            </a:endParaRPr>
          </a:p>
          <a:p>
            <a:r>
              <a:rPr lang="en-US" sz="3200" b="1" i="1" dirty="0">
                <a:solidFill>
                  <a:schemeClr val="bg1"/>
                </a:solidFill>
                <a:latin typeface="Agency FB" panose="020B0503020202020204" pitchFamily="34" charset="0"/>
              </a:rPr>
              <a:t>                           </a:t>
            </a:r>
            <a:endParaRPr lang="en-US" sz="3200" b="1" i="1" dirty="0">
              <a:solidFill>
                <a:schemeClr val="bg1"/>
              </a:solidFill>
              <a:latin typeface="Agency FB" panose="020B0503020202020204" pitchFamily="34" charset="0"/>
            </a:endParaRPr>
          </a:p>
          <a:p>
            <a:r>
              <a:rPr lang="en-US" sz="3200" b="1" i="1" dirty="0">
                <a:solidFill>
                  <a:schemeClr val="bg1"/>
                </a:solidFill>
                <a:latin typeface="Agency FB" panose="020B0503020202020204" pitchFamily="34" charset="0"/>
              </a:rPr>
              <a:t>                                                P</a:t>
            </a:r>
            <a:r>
              <a:rPr lang="en-US" sz="3200" b="1" i="1" dirty="0">
                <a:solidFill>
                  <a:schemeClr val="bg1"/>
                </a:solidFill>
                <a:effectLst/>
                <a:latin typeface="Agency FB" panose="020B0503020202020204" pitchFamily="34" charset="0"/>
              </a:rPr>
              <a:t>ose estimation allows gaining a more detailed understanding of objects compared to two-dimensional bounding boxes. </a:t>
            </a:r>
            <a:endParaRPr lang="en-US" sz="3200" b="1" i="1" dirty="0">
              <a:solidFill>
                <a:schemeClr val="bg1"/>
              </a:solidFill>
              <a:effectLst/>
              <a:latin typeface="Agency FB" panose="020B0503020202020204" pitchFamily="34" charset="0"/>
            </a:endParaRPr>
          </a:p>
          <a:p>
            <a:r>
              <a:rPr lang="en-US" sz="3200" b="1" i="1" dirty="0">
                <a:solidFill>
                  <a:schemeClr val="bg1"/>
                </a:solidFill>
                <a:latin typeface="Agency FB" panose="020B0503020202020204" pitchFamily="34" charset="0"/>
              </a:rPr>
              <a:t>                     </a:t>
            </a:r>
            <a:endParaRPr lang="en-US" sz="3200" b="1" i="1" dirty="0">
              <a:solidFill>
                <a:schemeClr val="bg1"/>
              </a:solidFill>
              <a:latin typeface="Agency FB" panose="020B0503020202020204" pitchFamily="34" charset="0"/>
            </a:endParaRPr>
          </a:p>
          <a:p>
            <a:r>
              <a:rPr lang="en-US" sz="3200" b="1" i="1" dirty="0">
                <a:solidFill>
                  <a:schemeClr val="bg1"/>
                </a:solidFill>
                <a:effectLst/>
                <a:latin typeface="Agency FB" panose="020B0503020202020204" pitchFamily="34" charset="0"/>
              </a:rPr>
              <a:t>                                                     Until now, pose estimation is still computationally very intensive and requires expensive AI hardware that is not practical for real-world use.</a:t>
            </a:r>
            <a:br>
              <a:rPr lang="en-US" sz="3200" b="1" i="1" dirty="0">
                <a:latin typeface="Agency FB" panose="020B0503020202020204" pitchFamily="34" charset="0"/>
              </a:rPr>
            </a:br>
            <a:endParaRPr lang="en-US" sz="3200" b="1" i="1" dirty="0">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872" y="212271"/>
            <a:ext cx="5927272" cy="757130"/>
          </a:xfrm>
        </p:spPr>
        <p:txBody>
          <a:bodyPr/>
          <a:lstStyle/>
          <a:p>
            <a:r>
              <a:rPr lang="en-US" sz="4800" dirty="0">
                <a:solidFill>
                  <a:schemeClr val="accent2"/>
                </a:solidFill>
                <a:latin typeface="Agency FB" panose="020B0503020202020204" pitchFamily="34" charset="0"/>
              </a:rPr>
              <a:t>Existing </a:t>
            </a:r>
            <a:r>
              <a:rPr lang="en-US" sz="4800" dirty="0" err="1">
                <a:solidFill>
                  <a:schemeClr val="accent2"/>
                </a:solidFill>
                <a:latin typeface="Agency FB" panose="020B0503020202020204" pitchFamily="34" charset="0"/>
              </a:rPr>
              <a:t>Sytems</a:t>
            </a:r>
            <a:endParaRPr lang="en-US" sz="4800" dirty="0">
              <a:solidFill>
                <a:schemeClr val="accent2"/>
              </a:solidFill>
              <a:latin typeface="Agency FB" panose="020B0503020202020204" pitchFamily="34" charset="0"/>
            </a:endParaRPr>
          </a:p>
        </p:txBody>
      </p:sp>
      <p:sp>
        <p:nvSpPr>
          <p:cNvPr id="10" name="Text Placeholder 9"/>
          <p:cNvSpPr>
            <a:spLocks noGrp="1"/>
          </p:cNvSpPr>
          <p:nvPr>
            <p:ph type="body" sz="quarter" idx="13"/>
          </p:nvPr>
        </p:nvSpPr>
        <p:spPr>
          <a:xfrm>
            <a:off x="212271" y="1387929"/>
            <a:ext cx="11789229" cy="5110842"/>
          </a:xfrm>
        </p:spPr>
        <p:txBody>
          <a:bodyPr/>
          <a:lstStyle/>
          <a:p>
            <a:pPr marL="0" indent="0">
              <a:buNone/>
            </a:pPr>
            <a:r>
              <a:rPr lang="en-US" sz="2400" b="1" i="1" dirty="0">
                <a:solidFill>
                  <a:schemeClr val="accent6">
                    <a:lumMod val="60000"/>
                    <a:lumOff val="40000"/>
                  </a:schemeClr>
                </a:solidFill>
                <a:effectLst/>
                <a:latin typeface="Agency FB" panose="020B0503020202020204" pitchFamily="34" charset="0"/>
              </a:rPr>
              <a:t>Use Cases and Applications of Pose Estimation and Hand Tracking   AS W</a:t>
            </a:r>
            <a:r>
              <a:rPr lang="en-US" sz="2400" b="1" i="1" dirty="0">
                <a:effectLst/>
                <a:latin typeface="Agency FB" panose="020B0503020202020204" pitchFamily="34" charset="0"/>
              </a:rPr>
              <a:t>ELL ! :</a:t>
            </a:r>
            <a:endParaRPr lang="en-US" sz="2400" b="1" i="1" dirty="0">
              <a:effectLst/>
              <a:latin typeface="Agency FB" panose="020B0503020202020204" pitchFamily="34" charset="0"/>
            </a:endParaRPr>
          </a:p>
          <a:p>
            <a:pPr marL="0" indent="0">
              <a:buNone/>
            </a:pPr>
            <a:r>
              <a:rPr lang="en-US" sz="2400" b="1" i="1" dirty="0">
                <a:latin typeface="Agency FB" panose="020B0503020202020204" pitchFamily="34" charset="0"/>
              </a:rPr>
              <a:t>                                                             </a:t>
            </a:r>
            <a:r>
              <a:rPr lang="en-US" sz="2400" b="1" i="1" dirty="0">
                <a:effectLst/>
                <a:latin typeface="Agency FB" panose="020B0503020202020204" pitchFamily="34" charset="0"/>
              </a:rPr>
              <a:t>It  has been utilized in a wide range of applications, including Human-Computer interaction, Action </a:t>
            </a:r>
            <a:r>
              <a:rPr lang="en-US" sz="2400" b="1" i="1" dirty="0">
                <a:latin typeface="Agency FB" panose="020B0503020202020204" pitchFamily="34" charset="0"/>
              </a:rPr>
              <a:t>R</a:t>
            </a:r>
            <a:r>
              <a:rPr lang="en-US" sz="2400" b="1" i="1" dirty="0">
                <a:effectLst/>
                <a:latin typeface="Agency FB" panose="020B0503020202020204" pitchFamily="34" charset="0"/>
              </a:rPr>
              <a:t>ecognition, Motion </a:t>
            </a:r>
            <a:r>
              <a:rPr lang="en-US" sz="2400" b="1" i="1" dirty="0">
                <a:latin typeface="Agency FB" panose="020B0503020202020204" pitchFamily="34" charset="0"/>
              </a:rPr>
              <a:t>A</a:t>
            </a:r>
            <a:r>
              <a:rPr lang="en-US" sz="2400" b="1" i="1" dirty="0">
                <a:effectLst/>
                <a:latin typeface="Agency FB" panose="020B0503020202020204" pitchFamily="34" charset="0"/>
              </a:rPr>
              <a:t>nalysis, Augmented reality , and </a:t>
            </a:r>
            <a:r>
              <a:rPr lang="en-US" sz="2400" b="1" i="1" dirty="0">
                <a:latin typeface="Agency FB" panose="020B0503020202020204" pitchFamily="34" charset="0"/>
              </a:rPr>
              <a:t> </a:t>
            </a:r>
            <a:r>
              <a:rPr lang="en-US" sz="2400" b="1" i="1" dirty="0">
                <a:effectLst/>
                <a:latin typeface="Agency FB" panose="020B0503020202020204" pitchFamily="34" charset="0"/>
              </a:rPr>
              <a:t>Robotics. </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Pose estimation and  Hand Tracking  has applications in lots of fields, some of which are listed below.  Most Popular Applications Application </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#1: Human Activity Estimation Application </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#2: Motion Transfer and Augmented Reality Application </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#3: Training Robots Application </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#4: Motion Tracking for Consoles Application</a:t>
            </a:r>
            <a:endParaRPr lang="en-US" sz="2400" b="1" i="1" dirty="0">
              <a:effectLst/>
              <a:latin typeface="Agency FB" panose="020B0503020202020204" pitchFamily="34" charset="0"/>
            </a:endParaRPr>
          </a:p>
          <a:p>
            <a:pPr marL="0" indent="0">
              <a:buNone/>
            </a:pPr>
            <a:r>
              <a:rPr lang="en-US" sz="2400" b="1" i="1" dirty="0">
                <a:effectLst/>
                <a:latin typeface="Agency FB" panose="020B0503020202020204" pitchFamily="34" charset="0"/>
              </a:rPr>
              <a:t>                                                                          #5: Human Fall Detection</a:t>
            </a:r>
            <a:br>
              <a:rPr lang="en-US" sz="2400" i="1" dirty="0">
                <a:latin typeface="Arial Rounded MT Bold" panose="020F0704030504030204" pitchFamily="34" charset="0"/>
              </a:rPr>
            </a:br>
            <a:endParaRPr lang="en-US" sz="2400" i="1" dirty="0">
              <a:latin typeface="Arial Rounded MT Bold" panose="020F070403050403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4929" y="485560"/>
            <a:ext cx="6302829" cy="757130"/>
          </a:xfrm>
        </p:spPr>
        <p:txBody>
          <a:bodyPr/>
          <a:lstStyle/>
          <a:p>
            <a:r>
              <a:rPr lang="en-US" sz="4800" dirty="0">
                <a:solidFill>
                  <a:schemeClr val="accent2"/>
                </a:solidFill>
                <a:latin typeface="Agency FB" panose="020B0503020202020204" pitchFamily="34" charset="0"/>
              </a:rPr>
              <a:t>Proposed systems</a:t>
            </a:r>
            <a:endParaRPr lang="en-US" sz="4800" dirty="0">
              <a:solidFill>
                <a:schemeClr val="accent2"/>
              </a:solidFill>
              <a:latin typeface="Agency FB" panose="020B0503020202020204" pitchFamily="34" charset="0"/>
            </a:endParaRPr>
          </a:p>
        </p:txBody>
      </p:sp>
      <p:sp>
        <p:nvSpPr>
          <p:cNvPr id="10" name="Text Placeholder 9"/>
          <p:cNvSpPr>
            <a:spLocks noGrp="1"/>
          </p:cNvSpPr>
          <p:nvPr>
            <p:ph type="body" sz="quarter" idx="13"/>
          </p:nvPr>
        </p:nvSpPr>
        <p:spPr>
          <a:xfrm>
            <a:off x="244929" y="1485900"/>
            <a:ext cx="11697930" cy="5194299"/>
          </a:xfrm>
        </p:spPr>
        <p:txBody>
          <a:bodyPr/>
          <a:lstStyle/>
          <a:p>
            <a:pPr marL="0" indent="0">
              <a:buNone/>
            </a:pPr>
            <a:r>
              <a:rPr lang="en-US" sz="2000" dirty="0">
                <a:latin typeface="Arial Rounded MT Bold" panose="020F0704030504030204" pitchFamily="34" charset="0"/>
              </a:rPr>
              <a:t>                                            </a:t>
            </a:r>
            <a:r>
              <a:rPr lang="en-US" sz="2400" b="1" i="1" dirty="0">
                <a:latin typeface="Agency FB" panose="020B0503020202020204" pitchFamily="34" charset="0"/>
              </a:rPr>
              <a:t>We </a:t>
            </a:r>
            <a:r>
              <a:rPr lang="en-IN" sz="2400" b="1" i="1" dirty="0">
                <a:latin typeface="Agency FB" panose="020B0503020202020204" pitchFamily="34" charset="0"/>
              </a:rPr>
              <a:t>are here </a:t>
            </a:r>
            <a:r>
              <a:rPr lang="en-US" sz="2400" b="1" i="1" dirty="0">
                <a:latin typeface="Agency FB" panose="020B0503020202020204" pitchFamily="34" charset="0"/>
              </a:rPr>
              <a:t>to bring a 3D model for  Pose Estimation,  that can be used in real time , anytime  , anywhere  in the world in all the situations !! </a:t>
            </a:r>
            <a:endParaRPr lang="en-US" sz="2400" b="1" i="1" dirty="0">
              <a:latin typeface="Agency FB" panose="020B0503020202020204" pitchFamily="34" charset="0"/>
            </a:endParaRPr>
          </a:p>
          <a:p>
            <a:pPr marL="0" indent="0">
              <a:buNone/>
            </a:pPr>
            <a:r>
              <a:rPr lang="en-US" sz="2400" b="1" i="1" dirty="0">
                <a:latin typeface="Agency FB" panose="020B0503020202020204" pitchFamily="34" charset="0"/>
              </a:rPr>
              <a:t>                                        So it will be used in</a:t>
            </a:r>
            <a:r>
              <a:rPr lang="en-IN" sz="2400" b="1" i="1" dirty="0">
                <a:latin typeface="Agency FB" panose="020B0503020202020204" pitchFamily="34" charset="0"/>
              </a:rPr>
              <a:t> the </a:t>
            </a:r>
            <a:r>
              <a:rPr lang="en-US" sz="2400" b="1" i="1" dirty="0">
                <a:latin typeface="Agency FB" panose="020B0503020202020204" pitchFamily="34" charset="0"/>
              </a:rPr>
              <a:t>sports industry  to monitor a</a:t>
            </a:r>
            <a:r>
              <a:rPr lang="en-IN" sz="2400" b="1" i="1" dirty="0">
                <a:latin typeface="Agency FB" panose="020B0503020202020204" pitchFamily="34" charset="0"/>
              </a:rPr>
              <a:t> player's</a:t>
            </a:r>
            <a:r>
              <a:rPr lang="en-US" sz="2400" b="1" i="1" dirty="0">
                <a:latin typeface="Agency FB" panose="020B0503020202020204" pitchFamily="34" charset="0"/>
              </a:rPr>
              <a:t> motion</a:t>
            </a:r>
            <a:r>
              <a:rPr lang="en-IN" sz="2400" b="1" i="1" dirty="0">
                <a:latin typeface="Agency FB" panose="020B0503020202020204" pitchFamily="34" charset="0"/>
              </a:rPr>
              <a:t> .</a:t>
            </a:r>
            <a:endParaRPr lang="en-IN" sz="2400" b="1" i="1" dirty="0">
              <a:latin typeface="Agency FB" panose="020B0503020202020204" pitchFamily="34" charset="0"/>
            </a:endParaRPr>
          </a:p>
          <a:p>
            <a:pPr marL="0" indent="0">
              <a:buNone/>
            </a:pPr>
            <a:r>
              <a:rPr lang="en-US" sz="2400" b="1" i="1" dirty="0">
                <a:solidFill>
                  <a:schemeClr val="accent6">
                    <a:lumMod val="60000"/>
                    <a:lumOff val="40000"/>
                  </a:schemeClr>
                </a:solidFill>
                <a:latin typeface="Agency FB" panose="020B0503020202020204" pitchFamily="34" charset="0"/>
              </a:rPr>
              <a:t>  Example :      </a:t>
            </a:r>
            <a:endParaRPr lang="en-IN" sz="2400" b="1" i="1" dirty="0">
              <a:solidFill>
                <a:schemeClr val="accent6">
                  <a:lumMod val="60000"/>
                  <a:lumOff val="40000"/>
                </a:schemeClr>
              </a:solidFill>
              <a:latin typeface="Agency FB" panose="020B0503020202020204" pitchFamily="34" charset="0"/>
            </a:endParaRPr>
          </a:p>
          <a:p>
            <a:pPr marL="0" indent="0">
              <a:buNone/>
            </a:pPr>
            <a:r>
              <a:rPr lang="en-IN" sz="2400" b="1" i="1" dirty="0">
                <a:latin typeface="Agency FB" panose="020B0503020202020204" pitchFamily="34" charset="0"/>
              </a:rPr>
              <a:t>                          I</a:t>
            </a:r>
            <a:r>
              <a:rPr lang="en-US" sz="2400" b="1" i="1" dirty="0">
                <a:latin typeface="Agency FB" panose="020B0503020202020204" pitchFamily="34" charset="0"/>
              </a:rPr>
              <a:t>f  a  bowler in cricket is  not in a  good form, to regain his  form, this method will be useful, where it follows his motion in </a:t>
            </a:r>
            <a:r>
              <a:rPr lang="en-IN" sz="2400" b="1" i="1" dirty="0">
                <a:latin typeface="Agency FB" panose="020B0503020202020204" pitchFamily="34" charset="0"/>
              </a:rPr>
              <a:t>real-time</a:t>
            </a:r>
            <a:r>
              <a:rPr lang="en-US" sz="2400" b="1" i="1" dirty="0">
                <a:latin typeface="Agency FB" panose="020B0503020202020204" pitchFamily="34" charset="0"/>
              </a:rPr>
              <a:t>,  and where he made mistake   whether it is in  </a:t>
            </a:r>
            <a:endParaRPr lang="en-US" sz="2400" b="1" i="1" dirty="0">
              <a:latin typeface="Agency FB" panose="020B0503020202020204" pitchFamily="34" charset="0"/>
            </a:endParaRPr>
          </a:p>
          <a:p>
            <a:pPr marL="0" indent="0">
              <a:buNone/>
            </a:pPr>
            <a:r>
              <a:rPr lang="en-US" sz="2400" b="1" i="1" dirty="0">
                <a:solidFill>
                  <a:schemeClr val="accent6">
                    <a:lumMod val="60000"/>
                    <a:lumOff val="40000"/>
                  </a:schemeClr>
                </a:solidFill>
                <a:latin typeface="Agency FB" panose="020B0503020202020204" pitchFamily="34" charset="0"/>
              </a:rPr>
              <a:t>                                                        Footwork,             Foot  landing area,               Follow through, </a:t>
            </a:r>
            <a:endParaRPr lang="en-US" sz="2400" b="1" i="1" dirty="0">
              <a:solidFill>
                <a:schemeClr val="accent6">
                  <a:lumMod val="60000"/>
                  <a:lumOff val="40000"/>
                </a:schemeClr>
              </a:solidFill>
              <a:latin typeface="Agency FB" panose="020B0503020202020204" pitchFamily="34" charset="0"/>
            </a:endParaRPr>
          </a:p>
          <a:p>
            <a:pPr marL="0" indent="0">
              <a:buNone/>
            </a:pPr>
            <a:r>
              <a:rPr lang="en-US" sz="2400" b="1" i="1" dirty="0">
                <a:solidFill>
                  <a:schemeClr val="accent6">
                    <a:lumMod val="60000"/>
                    <a:lumOff val="40000"/>
                  </a:schemeClr>
                </a:solidFill>
                <a:latin typeface="Agency FB" panose="020B0503020202020204" pitchFamily="34" charset="0"/>
              </a:rPr>
              <a:t>                                                   </a:t>
            </a:r>
            <a:r>
              <a:rPr lang="en-IN" sz="2400" b="1" i="1" dirty="0">
                <a:solidFill>
                  <a:schemeClr val="accent6">
                    <a:lumMod val="60000"/>
                    <a:lumOff val="40000"/>
                  </a:schemeClr>
                </a:solidFill>
                <a:latin typeface="Agency FB" panose="020B0503020202020204" pitchFamily="34" charset="0"/>
              </a:rPr>
              <a:t>Run–up</a:t>
            </a:r>
            <a:r>
              <a:rPr lang="en-US" sz="2400" b="1" i="1" dirty="0">
                <a:solidFill>
                  <a:schemeClr val="accent6">
                    <a:lumMod val="60000"/>
                    <a:lumOff val="40000"/>
                  </a:schemeClr>
                </a:solidFill>
                <a:latin typeface="Agency FB" panose="020B0503020202020204" pitchFamily="34" charset="0"/>
              </a:rPr>
              <a:t>,                   Arm  Position,                      Wrist position, </a:t>
            </a:r>
            <a:endParaRPr lang="en-US" sz="2400" b="1" i="1" dirty="0">
              <a:solidFill>
                <a:schemeClr val="accent6">
                  <a:lumMod val="60000"/>
                  <a:lumOff val="40000"/>
                </a:schemeClr>
              </a:solidFill>
              <a:latin typeface="Agency FB" panose="020B0503020202020204" pitchFamily="34" charset="0"/>
            </a:endParaRPr>
          </a:p>
          <a:p>
            <a:pPr marL="0" indent="0">
              <a:buNone/>
            </a:pPr>
            <a:r>
              <a:rPr lang="en-US" sz="2400" b="1" i="1" dirty="0">
                <a:solidFill>
                  <a:schemeClr val="accent6">
                    <a:lumMod val="60000"/>
                    <a:lumOff val="40000"/>
                  </a:schemeClr>
                </a:solidFill>
                <a:latin typeface="Agency FB" panose="020B0503020202020204" pitchFamily="34" charset="0"/>
              </a:rPr>
              <a:t>                                               Ball handling position,      Ball holding method,        Ball release area, </a:t>
            </a:r>
            <a:endParaRPr lang="en-US" sz="2400" b="1" i="1" dirty="0">
              <a:solidFill>
                <a:schemeClr val="accent6">
                  <a:lumMod val="60000"/>
                  <a:lumOff val="40000"/>
                </a:schemeClr>
              </a:solidFill>
              <a:latin typeface="Agency FB" panose="020B0503020202020204" pitchFamily="34" charset="0"/>
            </a:endParaRPr>
          </a:p>
          <a:p>
            <a:pPr marL="0" indent="0">
              <a:buNone/>
            </a:pPr>
            <a:r>
              <a:rPr lang="en-US" sz="2400" b="1" i="1" dirty="0">
                <a:solidFill>
                  <a:schemeClr val="accent6">
                    <a:lumMod val="60000"/>
                    <a:lumOff val="40000"/>
                  </a:schemeClr>
                </a:solidFill>
                <a:latin typeface="Agency FB" panose="020B0503020202020204" pitchFamily="34" charset="0"/>
              </a:rPr>
              <a:t>                                            Method of how he releases .</a:t>
            </a:r>
            <a:endParaRPr lang="en-US" sz="2400" b="1" i="1" dirty="0">
              <a:solidFill>
                <a:schemeClr val="accent6">
                  <a:lumMod val="60000"/>
                  <a:lumOff val="40000"/>
                </a:schemeClr>
              </a:solidFill>
              <a:latin typeface="Agency FB" panose="020B0503020202020204" pitchFamily="34" charset="0"/>
            </a:endParaRPr>
          </a:p>
          <a:p>
            <a:pPr marL="0" indent="0">
              <a:buNone/>
            </a:pPr>
            <a:r>
              <a:rPr lang="en-IN" sz="2400" b="1" i="1" dirty="0">
                <a:latin typeface="Agency FB" panose="020B0503020202020204" pitchFamily="34" charset="0"/>
              </a:rPr>
              <a:t>                      </a:t>
            </a:r>
            <a:r>
              <a:rPr lang="en-IN" sz="2400" b="1" i="1" dirty="0">
                <a:solidFill>
                  <a:schemeClr val="accent6"/>
                </a:solidFill>
                <a:latin typeface="Agency FB" panose="020B0503020202020204" pitchFamily="34" charset="0"/>
              </a:rPr>
              <a:t>These scenarios</a:t>
            </a:r>
            <a:r>
              <a:rPr lang="en-US" sz="2400" b="1" i="1" dirty="0">
                <a:solidFill>
                  <a:schemeClr val="accent6"/>
                </a:solidFill>
                <a:latin typeface="Agency FB" panose="020B0503020202020204" pitchFamily="34" charset="0"/>
              </a:rPr>
              <a:t> </a:t>
            </a:r>
            <a:r>
              <a:rPr lang="en-IN" sz="2400" b="1" i="1" dirty="0">
                <a:solidFill>
                  <a:schemeClr val="accent6"/>
                </a:solidFill>
                <a:latin typeface="Agency FB" panose="020B0503020202020204" pitchFamily="34" charset="0"/>
              </a:rPr>
              <a:t>vary from</a:t>
            </a:r>
            <a:r>
              <a:rPr lang="en-US" sz="2400" b="1" i="1" dirty="0">
                <a:solidFill>
                  <a:schemeClr val="accent6"/>
                </a:solidFill>
                <a:latin typeface="Agency FB" panose="020B0503020202020204" pitchFamily="34" charset="0"/>
              </a:rPr>
              <a:t> Batsman, Wicket keeper, </a:t>
            </a:r>
            <a:r>
              <a:rPr lang="en-IN" sz="2400" b="1" i="1" dirty="0">
                <a:solidFill>
                  <a:schemeClr val="accent6"/>
                </a:solidFill>
                <a:latin typeface="Agency FB" panose="020B0503020202020204" pitchFamily="34" charset="0"/>
              </a:rPr>
              <a:t>and empire</a:t>
            </a:r>
            <a:r>
              <a:rPr lang="en-US" sz="2400" b="1" i="1" dirty="0">
                <a:solidFill>
                  <a:schemeClr val="accent6"/>
                </a:solidFill>
                <a:latin typeface="Agency FB" panose="020B0503020202020204" pitchFamily="34" charset="0"/>
              </a:rPr>
              <a:t>.   !!!!!!</a:t>
            </a:r>
            <a:endParaRPr lang="en-US" sz="2400" b="1" i="1" dirty="0">
              <a:solidFill>
                <a:schemeClr val="accent6"/>
              </a:solidFill>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solidFill>
                  <a:schemeClr val="accent2"/>
                </a:solidFill>
                <a:latin typeface="Agency FB" panose="020B0503020202020204" pitchFamily="34" charset="0"/>
              </a:rPr>
              <a:t>  Where and How it can be Used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1" i="1" dirty="0">
                <a:solidFill>
                  <a:srgbClr val="D1D5DB"/>
                </a:solidFill>
                <a:effectLst/>
                <a:latin typeface="Agency FB" panose="020B0503020202020204" pitchFamily="34" charset="0"/>
              </a:rPr>
              <a:t>                                      In Live  Webcams to telecast cricket </a:t>
            </a:r>
            <a:endParaRPr lang="en-US" sz="2800" b="1" i="1" dirty="0">
              <a:solidFill>
                <a:srgbClr val="D1D5DB"/>
              </a:solidFill>
              <a:effectLst/>
              <a:latin typeface="Agency FB" panose="020B0503020202020204" pitchFamily="34" charset="0"/>
            </a:endParaRPr>
          </a:p>
          <a:p>
            <a:r>
              <a:rPr lang="en-US" sz="2800" b="1" i="1" dirty="0">
                <a:solidFill>
                  <a:srgbClr val="D1D5DB"/>
                </a:solidFill>
                <a:latin typeface="Agency FB" panose="020B0503020202020204" pitchFamily="34" charset="0"/>
              </a:rPr>
              <a:t>That shows similar kind(Pose estimation and Hand Tracking)</a:t>
            </a:r>
            <a:endParaRPr lang="en-US" sz="2800" b="1" i="1" dirty="0">
              <a:solidFill>
                <a:srgbClr val="D1D5DB"/>
              </a:solidFill>
              <a:latin typeface="Agency FB" panose="020B0503020202020204" pitchFamily="34" charset="0"/>
            </a:endParaRPr>
          </a:p>
          <a:p>
            <a:r>
              <a:rPr lang="en-US" sz="2800" b="1" i="1" dirty="0">
                <a:solidFill>
                  <a:srgbClr val="D1D5DB"/>
                </a:solidFill>
                <a:latin typeface="Agency FB" panose="020B0503020202020204" pitchFamily="34" charset="0"/>
              </a:rPr>
              <a:t> of  invention called “Hawkeye Vision”  !</a:t>
            </a:r>
            <a:endParaRPr lang="en-US" sz="2800" b="1" i="1" dirty="0">
              <a:solidFill>
                <a:srgbClr val="D1D5DB"/>
              </a:solidFill>
              <a:latin typeface="Agency FB" panose="020B0503020202020204" pitchFamily="34" charset="0"/>
            </a:endParaRPr>
          </a:p>
          <a:p>
            <a:r>
              <a:rPr lang="en-US" sz="2800" b="1" i="1" dirty="0">
                <a:solidFill>
                  <a:srgbClr val="D1D5DB"/>
                </a:solidFill>
                <a:latin typeface="Agency FB" panose="020B0503020202020204" pitchFamily="34" charset="0"/>
              </a:rPr>
              <a:t>                                      </a:t>
            </a:r>
            <a:r>
              <a:rPr lang="en-US" sz="2800" b="1" i="1" dirty="0">
                <a:solidFill>
                  <a:srgbClr val="D1D5DB"/>
                </a:solidFill>
                <a:effectLst/>
                <a:latin typeface="Agency FB" panose="020B0503020202020204" pitchFamily="34" charset="0"/>
              </a:rPr>
              <a:t>And can be given as a web app to find it , f</a:t>
            </a:r>
            <a:r>
              <a:rPr lang="en-US" sz="2800" b="1" i="1" dirty="0">
                <a:solidFill>
                  <a:srgbClr val="D1D5DB"/>
                </a:solidFill>
                <a:latin typeface="Agency FB" panose="020B0503020202020204" pitchFamily="34" charset="0"/>
              </a:rPr>
              <a:t>or Sports Analyst Team !!</a:t>
            </a:r>
            <a:endParaRPr lang="en-US" sz="2800" b="1" i="1" dirty="0">
              <a:solidFill>
                <a:srgbClr val="D1D5DB"/>
              </a:solidFill>
              <a:latin typeface="Agency FB" panose="020B0503020202020204" pitchFamily="34" charset="0"/>
            </a:endParaRPr>
          </a:p>
          <a:p>
            <a:endParaRPr lang="en-US" sz="2800" b="1" i="1" dirty="0">
              <a:solidFill>
                <a:srgbClr val="D1D5DB"/>
              </a:solidFill>
              <a:effectLst/>
              <a:latin typeface="Agency FB" panose="020B0503020202020204" pitchFamily="34" charset="0"/>
            </a:endParaRPr>
          </a:p>
          <a:p>
            <a:r>
              <a:rPr lang="en-US" sz="2800" b="1" i="1" dirty="0">
                <a:solidFill>
                  <a:schemeClr val="accent6">
                    <a:lumMod val="60000"/>
                    <a:lumOff val="40000"/>
                  </a:schemeClr>
                </a:solidFill>
                <a:latin typeface="Agency FB" panose="020B0503020202020204" pitchFamily="34" charset="0"/>
              </a:rPr>
              <a:t>Example:-</a:t>
            </a:r>
            <a:endParaRPr lang="en-US" sz="2800" b="1" i="1" dirty="0">
              <a:solidFill>
                <a:schemeClr val="accent6">
                  <a:lumMod val="60000"/>
                  <a:lumOff val="40000"/>
                </a:schemeClr>
              </a:solidFill>
              <a:effectLst/>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pic>
        <p:nvPicPr>
          <p:cNvPr id="6" name="Picture 5"/>
          <p:cNvPicPr>
            <a:picLocks noChangeAspect="1"/>
          </p:cNvPicPr>
          <p:nvPr/>
        </p:nvPicPr>
        <p:blipFill>
          <a:blip r:embed="rId1"/>
          <a:stretch>
            <a:fillRect/>
          </a:stretch>
        </p:blipFill>
        <p:spPr>
          <a:xfrm>
            <a:off x="3928535" y="4131467"/>
            <a:ext cx="4334932" cy="24050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2106" y="407753"/>
            <a:ext cx="8826722" cy="1006429"/>
          </a:xfrm>
        </p:spPr>
        <p:txBody>
          <a:bodyPr/>
          <a:lstStyle/>
          <a:p>
            <a:r>
              <a:rPr lang="en-US" sz="6600" dirty="0">
                <a:solidFill>
                  <a:schemeClr val="accent2"/>
                </a:solidFill>
                <a:latin typeface="Agency FB" panose="020B0503020202020204" pitchFamily="34" charset="0"/>
              </a:rPr>
              <a:t>Module Descriptions.</a:t>
            </a:r>
            <a:endParaRPr lang="en-US" sz="6600" dirty="0">
              <a:solidFill>
                <a:schemeClr val="accent2"/>
              </a:solidFill>
              <a:latin typeface="Agency FB" panose="020B0503020202020204" pitchFamily="34" charset="0"/>
            </a:endParaRPr>
          </a:p>
        </p:txBody>
      </p:sp>
      <p:sp>
        <p:nvSpPr>
          <p:cNvPr id="10" name="Text Placeholder 9"/>
          <p:cNvSpPr>
            <a:spLocks noGrp="1"/>
          </p:cNvSpPr>
          <p:nvPr>
            <p:ph type="body" sz="quarter" idx="13"/>
          </p:nvPr>
        </p:nvSpPr>
        <p:spPr>
          <a:xfrm>
            <a:off x="633662" y="1846274"/>
            <a:ext cx="9245123" cy="4334090"/>
          </a:xfrm>
        </p:spPr>
        <p:txBody>
          <a:bodyPr/>
          <a:lstStyle/>
          <a:p>
            <a:r>
              <a:rPr lang="en-US" sz="4400" i="1" dirty="0">
                <a:solidFill>
                  <a:schemeClr val="accent6"/>
                </a:solidFill>
                <a:latin typeface="Agency FB" panose="020B0503020202020204" pitchFamily="34" charset="0"/>
              </a:rPr>
              <a:t>Python : </a:t>
            </a:r>
            <a:endParaRPr lang="en-US" sz="4400" i="1" dirty="0">
              <a:solidFill>
                <a:schemeClr val="accent6"/>
              </a:solidFill>
              <a:latin typeface="Agency FB" panose="020B0503020202020204" pitchFamily="34" charset="0"/>
            </a:endParaRPr>
          </a:p>
          <a:p>
            <a:pPr marL="0" indent="0">
              <a:buNone/>
            </a:pPr>
            <a:r>
              <a:rPr lang="en-US" sz="4400" i="1" dirty="0">
                <a:solidFill>
                  <a:schemeClr val="accent6">
                    <a:lumMod val="60000"/>
                    <a:lumOff val="40000"/>
                  </a:schemeClr>
                </a:solidFill>
                <a:latin typeface="Agency FB" panose="020B0503020202020204" pitchFamily="34" charset="0"/>
              </a:rPr>
              <a:t>      Packages</a:t>
            </a:r>
            <a:r>
              <a:rPr lang="en-IN" sz="4400" i="1" dirty="0">
                <a:solidFill>
                  <a:schemeClr val="accent6">
                    <a:lumMod val="60000"/>
                    <a:lumOff val="40000"/>
                  </a:schemeClr>
                </a:solidFill>
                <a:latin typeface="Agency FB" panose="020B0503020202020204" pitchFamily="34" charset="0"/>
              </a:rPr>
              <a:t>:</a:t>
            </a:r>
            <a:r>
              <a:rPr lang="en-US" sz="4400" i="1" dirty="0">
                <a:solidFill>
                  <a:schemeClr val="accent6">
                    <a:lumMod val="60000"/>
                    <a:lumOff val="40000"/>
                  </a:schemeClr>
                </a:solidFill>
                <a:latin typeface="Agency FB" panose="020B0503020202020204" pitchFamily="34" charset="0"/>
              </a:rPr>
              <a:t> </a:t>
            </a:r>
            <a:endParaRPr lang="en-US" sz="4400" i="1" dirty="0">
              <a:solidFill>
                <a:schemeClr val="accent6">
                  <a:lumMod val="60000"/>
                  <a:lumOff val="40000"/>
                </a:schemeClr>
              </a:solidFill>
              <a:latin typeface="Agency FB" panose="020B0503020202020204" pitchFamily="34" charset="0"/>
            </a:endParaRPr>
          </a:p>
          <a:p>
            <a:pPr marL="0" indent="0">
              <a:buNone/>
            </a:pPr>
            <a:r>
              <a:rPr lang="en-US" sz="4400" i="1" dirty="0">
                <a:latin typeface="Agency FB" panose="020B0503020202020204" pitchFamily="34" charset="0"/>
              </a:rPr>
              <a:t>               </a:t>
            </a:r>
            <a:r>
              <a:rPr lang="en-IN" sz="4400" i="1" dirty="0">
                <a:latin typeface="Agency FB" panose="020B0503020202020204" pitchFamily="34" charset="0"/>
              </a:rPr>
              <a:t>OpenCV,  </a:t>
            </a:r>
            <a:r>
              <a:rPr lang="en-IN" sz="4400" i="1" dirty="0" err="1">
                <a:latin typeface="Agency FB" panose="020B0503020202020204" pitchFamily="34" charset="0"/>
              </a:rPr>
              <a:t>Mediapipe</a:t>
            </a:r>
            <a:r>
              <a:rPr lang="en-IN" sz="4400" i="1" dirty="0">
                <a:latin typeface="Agency FB" panose="020B0503020202020204" pitchFamily="34" charset="0"/>
              </a:rPr>
              <a:t> , Time  </a:t>
            </a:r>
            <a:endParaRPr lang="en-IN" sz="4400" i="1" dirty="0">
              <a:latin typeface="Agency FB" panose="020B0503020202020204" pitchFamily="34" charset="0"/>
            </a:endParaRPr>
          </a:p>
          <a:p>
            <a:r>
              <a:rPr lang="en-US" sz="4400" i="1" dirty="0">
                <a:solidFill>
                  <a:schemeClr val="accent6">
                    <a:lumMod val="60000"/>
                    <a:lumOff val="40000"/>
                  </a:schemeClr>
                </a:solidFill>
                <a:latin typeface="Agency FB" panose="020B0503020202020204" pitchFamily="34" charset="0"/>
              </a:rPr>
              <a:t>   IDE’s :   </a:t>
            </a:r>
            <a:r>
              <a:rPr lang="en-US" sz="4400" i="1" dirty="0" err="1">
                <a:latin typeface="Agency FB" panose="020B0503020202020204" pitchFamily="34" charset="0"/>
              </a:rPr>
              <a:t>Visiual</a:t>
            </a:r>
            <a:r>
              <a:rPr lang="en-US" sz="4400" i="1" dirty="0">
                <a:latin typeface="Agency FB" panose="020B0503020202020204" pitchFamily="34" charset="0"/>
              </a:rPr>
              <a:t>   Studio  Code </a:t>
            </a:r>
            <a:endParaRPr lang="en-US" sz="4400" i="1" dirty="0">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77800"/>
            <a:ext cx="11599960" cy="983090"/>
          </a:xfrm>
        </p:spPr>
        <p:txBody>
          <a:bodyPr/>
          <a:lstStyle/>
          <a:p>
            <a:r>
              <a:rPr lang="en-US" dirty="0">
                <a:solidFill>
                  <a:schemeClr val="accent2"/>
                </a:solidFill>
                <a:latin typeface="Agency FB" panose="020B0503020202020204" pitchFamily="34" charset="0"/>
              </a:rPr>
              <a:t>    What is Hand Tracking ?</a:t>
            </a:r>
            <a:endParaRPr lang="en-US" dirty="0">
              <a:solidFill>
                <a:schemeClr val="accent2"/>
              </a:solidFill>
              <a:latin typeface="Agency FB" panose="020B0503020202020204" pitchFamily="34" charset="0"/>
            </a:endParaRPr>
          </a:p>
        </p:txBody>
      </p:sp>
      <p:sp>
        <p:nvSpPr>
          <p:cNvPr id="5" name="Text Placeholder 4"/>
          <p:cNvSpPr>
            <a:spLocks noGrp="1"/>
          </p:cNvSpPr>
          <p:nvPr>
            <p:ph type="body" idx="1"/>
          </p:nvPr>
        </p:nvSpPr>
        <p:spPr>
          <a:xfrm>
            <a:off x="279289" y="1420586"/>
            <a:ext cx="11599960" cy="5259614"/>
          </a:xfrm>
        </p:spPr>
        <p:txBody>
          <a:bodyPr>
            <a:normAutofit/>
          </a:bodyPr>
          <a:lstStyle/>
          <a:p>
            <a:r>
              <a:rPr lang="en-US" sz="2800" b="0" i="0" dirty="0">
                <a:solidFill>
                  <a:srgbClr val="D1D5DB"/>
                </a:solidFill>
                <a:effectLst/>
                <a:latin typeface="Söhne"/>
              </a:rPr>
              <a:t>                                     </a:t>
            </a:r>
            <a:endParaRPr lang="en-US" sz="2800" b="0" i="0" dirty="0">
              <a:solidFill>
                <a:srgbClr val="D1D5DB"/>
              </a:solidFill>
              <a:effectLst/>
              <a:latin typeface="Söhne"/>
            </a:endParaRPr>
          </a:p>
          <a:p>
            <a:r>
              <a:rPr lang="en-US" sz="4000" b="1" i="1" dirty="0">
                <a:solidFill>
                  <a:srgbClr val="D1D5DB"/>
                </a:solidFill>
                <a:latin typeface="Agency FB" panose="020B0503020202020204" pitchFamily="34" charset="0"/>
              </a:rPr>
              <a:t>                               </a:t>
            </a:r>
            <a:r>
              <a:rPr lang="en-US" sz="4000" b="1" i="1" dirty="0">
                <a:solidFill>
                  <a:srgbClr val="D1D5DB"/>
                </a:solidFill>
                <a:effectLst/>
                <a:latin typeface="Agency FB" panose="020B0503020202020204" pitchFamily="34" charset="0"/>
              </a:rPr>
              <a:t> The process of hand tracking involves utilizing computer vision to identify a hand from an input image and continually monitoring its movement and orientation. </a:t>
            </a:r>
            <a:endParaRPr lang="en-US" sz="4000" b="1" i="1" dirty="0">
              <a:solidFill>
                <a:srgbClr val="D1D5DB"/>
              </a:solidFill>
              <a:effectLst/>
              <a:latin typeface="Agency FB" panose="020B0503020202020204" pitchFamily="34" charset="0"/>
            </a:endParaRPr>
          </a:p>
          <a:p>
            <a:r>
              <a:rPr lang="en-US" sz="4000" b="1" i="1" dirty="0">
                <a:solidFill>
                  <a:srgbClr val="D1D5DB"/>
                </a:solidFill>
                <a:latin typeface="Agency FB" panose="020B0503020202020204" pitchFamily="34" charset="0"/>
              </a:rPr>
              <a:t>                              </a:t>
            </a:r>
            <a:r>
              <a:rPr lang="en-US" sz="4000" b="1" i="1" dirty="0">
                <a:solidFill>
                  <a:srgbClr val="D1D5DB"/>
                </a:solidFill>
                <a:effectLst/>
                <a:latin typeface="Agency FB" panose="020B0503020202020204" pitchFamily="34" charset="0"/>
              </a:rPr>
              <a:t>This technology enables the development of a wide range of programs that utilize hand movements and orientation as input.</a:t>
            </a:r>
            <a:endParaRPr lang="en-US" sz="4000" b="1" i="1" dirty="0">
              <a:solidFill>
                <a:srgbClr val="D1D5DB"/>
              </a:solidFill>
              <a:effectLst/>
              <a:latin typeface="Agency FB" panose="020B0503020202020204" pitchFamily="34" charset="0"/>
            </a:endParaRPr>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M e d i a S e r v i c e K e y P o i n t s   x m l n s = " 7 1 a f 3 2 4 3 - 3 d d 4 - 4 a 8 d - 8 c 0 d - d d 7 6 d a 1 f 0 2 a 5 "   x s i : n i l = " t r u e " / > < / d o c u m e n t M a n a g e m e n t > < / p : p r o p e r t i e s > 
</file>

<file path=customXml/item2.xml>��< ? x m l   v e r s i o n = " 1 . 0 " ? > < c t : c o n t e n t T y p e S c h e m a   c t : _ = " "   m a : _ = " "   m a : c o n t e n t T y p e N a m e = " D o c u m e n t "   m a : c o n t e n t T y p e I D = " 0 x 0 1 0 1 0 0 7 9 F 1 1 1 E D 3 5 F 8 C C 4 7 9 4 4 9 6 0 9 E 8 A 0 9 2 3 A 6 "   m a : c o n t e n t T y p e V e r s i o n = " 1 1 "   m a : c o n t e n t T y p e D e s c r i p t i o n = " C r e a t e   a   n e w   d o c u m e n t . "   m a : c o n t e n t T y p e S c o p e = " "   m a : v e r s i o n I D = " 9 6 2 9 1 5 1 2 c 1 e e 7 1 5 a b 6 1 7 f 4 c 0 7 d f 7 9 f c 1 "   x m l n s : c t = " h t t p : / / s c h e m a s . m i c r o s o f t . c o m / o f f i c e / 2 0 0 6 / m e t a d a t a / c o n t e n t T y p e "   x m l n s : m a = " h t t p : / / s c h e m a s . m i c r o s o f t . c o m / o f f i c e / 2 0 0 6 / m e t a d a t a / p r o p e r t i e s / m e t a A t t r i b u t e s " >  
 < x s d : s c h e m a   t a r g e t N a m e s p a c e = " h t t p : / / s c h e m a s . m i c r o s o f t . c o m / o f f i c e / 2 0 0 6 / m e t a d a t a / p r o p e r t i e s "   m a : r o o t = " t r u e "   m a : f i e l d s I D = " 8 2 5 6 c 2 7 c 4 0 c a 5 c 4 0 c e 1 c f 6 c 4 4 f 0 2 0 5 d f "   n s 2 : _ = " "   n s 3 : _ = " "   x m l n s : x s d = " h t t p : / / w w w . w 3 . o r g / 2 0 0 1 / X M L S c h e m a "   x m l n s : x s = " h t t p : / / w w w . w 3 . o r g / 2 0 0 1 / X M L S c h e m a "   x m l n s : p = " h t t p : / / s c h e m a s . m i c r o s o f t . c o m / o f f i c e / 2 0 0 6 / m e t a d a t a / p r o p e r t i e s "   x m l n s : n s 2 = " 7 1 a f 3 2 4 3 - 3 d d 4 - 4 a 8 d - 8 c 0 d - d d 7 6 d a 1 f 0 2 a 5 "   x m l n s : n s 3 = " 1 6 c 0 5 7 2 7 - a a 7 5 - 4 e 4 a - 9 b 5 f - 8 a 8 0 a 1 1 6 5 8 9 1 " >  
 < x s d : i m p o r t   n a m e s p a c e = " 7 1 a f 3 2 4 3 - 3 d d 4 - 4 a 8 d - 8 c 0 d - d d 7 6 d a 1 f 0 2 a 5 " / >  
 < x s d : i m p o r t   n a m e s p a c e = " 1 6 c 0 5 7 2 7 - a a 7 5 - 4 e 4 a - 9 b 5 f - 8 a 8 0 a 1 1 6 5 8 9 1 " / > 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a l l >  
 < / x s d : c o m p l e x T y p e >  
 < / x s d : e l e m e n t >  
 < / x s d : s e q u e n c e >  
 < / x s d : c o m p l e x 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F5757914-1161-4661-9696-421FD6935CDD}">
  <ds:schemaRefs/>
</ds:datastoreItem>
</file>

<file path=customXml/itemProps2.xml><?xml version="1.0" encoding="utf-8"?>
<ds:datastoreItem xmlns:ds="http://schemas.openxmlformats.org/officeDocument/2006/customXml" ds:itemID="{4C103400-4A22-4E35-B588-4C4D42638959}">
  <ds:schemaRefs/>
</ds:datastoreItem>
</file>

<file path=customXml/itemProps3.xml><?xml version="1.0" encoding="utf-8"?>
<ds:datastoreItem xmlns:ds="http://schemas.openxmlformats.org/officeDocument/2006/customXml" ds:itemID="{5B26E0C9-B2AA-42E6-97B6-E1B7D9EAF129}">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11212</Words>
  <Application>WPS Presentation</Application>
  <PresentationFormat>Widescreen</PresentationFormat>
  <Paragraphs>252</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SimSun</vt:lpstr>
      <vt:lpstr>Wingdings</vt:lpstr>
      <vt:lpstr>Trebuchet MS</vt:lpstr>
      <vt:lpstr>Trade Gothic LT Pro</vt:lpstr>
      <vt:lpstr>Yu Gothic UI</vt:lpstr>
      <vt:lpstr>Tahoma</vt:lpstr>
      <vt:lpstr>Agency FB</vt:lpstr>
      <vt:lpstr>Arial Rounded MT Bold</vt:lpstr>
      <vt:lpstr>Söhne</vt:lpstr>
      <vt:lpstr>Segoe Print</vt:lpstr>
      <vt:lpstr>Microsoft YaHei</vt:lpstr>
      <vt:lpstr>Arial Unicode MS</vt:lpstr>
      <vt:lpstr>Calibri</vt:lpstr>
      <vt:lpstr>Office Theme</vt:lpstr>
      <vt:lpstr>Mini-Project</vt:lpstr>
      <vt:lpstr>Literature Survey</vt:lpstr>
      <vt:lpstr>Abstract</vt:lpstr>
      <vt:lpstr>Problem Statement </vt:lpstr>
      <vt:lpstr>Existing Sytems</vt:lpstr>
      <vt:lpstr>Proposed systems</vt:lpstr>
      <vt:lpstr>  Where and How it can be Used  ?</vt:lpstr>
      <vt:lpstr>Module Descriptions.</vt:lpstr>
      <vt:lpstr>    What is Hand Tracking ?</vt:lpstr>
      <vt:lpstr>    What is the Problem ?</vt:lpstr>
      <vt:lpstr>     Need for ?</vt:lpstr>
      <vt:lpstr>     Need for ?</vt:lpstr>
      <vt:lpstr>     Tracing the actions !</vt:lpstr>
      <vt:lpstr>       Outputs – Hand Tracking  in live !</vt:lpstr>
      <vt:lpstr> Chucking Action detection</vt:lpstr>
      <vt:lpstr> Chucking Action detection</vt:lpstr>
      <vt:lpstr>      Drs Vision Modification  !</vt:lpstr>
      <vt:lpstr>    What is Pose Estimation ?</vt:lpstr>
      <vt:lpstr>    Categories of Pose Estimation ?</vt:lpstr>
      <vt:lpstr>    Why Does Pose estimation matter ?</vt:lpstr>
      <vt:lpstr>     Use Cases and Applications</vt:lpstr>
      <vt:lpstr> Samples  in 2D</vt:lpstr>
      <vt:lpstr>     Outputs in 3D   -   Pose Estimation</vt:lpstr>
      <vt:lpstr>Highlights And Uses :</vt:lpstr>
      <vt:lpstr>Conclusions.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dc:title>
  <dc:creator>Arvinkritik S.R</dc:creator>
  <cp:lastModifiedBy>Arvin kritik</cp:lastModifiedBy>
  <cp:revision>25</cp:revision>
  <dcterms:created xsi:type="dcterms:W3CDTF">2023-02-05T14:31:00Z</dcterms:created>
  <dcterms:modified xsi:type="dcterms:W3CDTF">2023-09-06T10:13:47Z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061E9429887F41D5A045C8095A25332E_12</vt:lpwstr>
  </property>
  <property fmtid="{D5CDD505-2E9C-101B-9397-08002B2CF9AE}" pid="4" name="KSOProductBuildVer">
    <vt:lpwstr>1033-12.2.0.13110</vt:lpwstr>
  </property>
</Properties>
</file>